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</p:sldMasterIdLst>
  <p:sldIdLst>
    <p:sldId id="315" r:id="rId2"/>
    <p:sldId id="256" r:id="rId3"/>
    <p:sldId id="311" r:id="rId4"/>
    <p:sldId id="287" r:id="rId5"/>
    <p:sldId id="309" r:id="rId6"/>
    <p:sldId id="291" r:id="rId7"/>
    <p:sldId id="288" r:id="rId8"/>
    <p:sldId id="330" r:id="rId9"/>
    <p:sldId id="289" r:id="rId10"/>
    <p:sldId id="335" r:id="rId11"/>
    <p:sldId id="313" r:id="rId12"/>
    <p:sldId id="314" r:id="rId13"/>
    <p:sldId id="324" r:id="rId14"/>
    <p:sldId id="292" r:id="rId15"/>
    <p:sldId id="325" r:id="rId16"/>
    <p:sldId id="293" r:id="rId17"/>
    <p:sldId id="295" r:id="rId18"/>
    <p:sldId id="294" r:id="rId19"/>
    <p:sldId id="326" r:id="rId20"/>
    <p:sldId id="327" r:id="rId21"/>
    <p:sldId id="298" r:id="rId22"/>
    <p:sldId id="300" r:id="rId23"/>
    <p:sldId id="328" r:id="rId24"/>
    <p:sldId id="321" r:id="rId25"/>
    <p:sldId id="297" r:id="rId26"/>
    <p:sldId id="332" r:id="rId27"/>
    <p:sldId id="333" r:id="rId28"/>
    <p:sldId id="266" r:id="rId29"/>
    <p:sldId id="264" r:id="rId30"/>
    <p:sldId id="331" r:id="rId31"/>
    <p:sldId id="267" r:id="rId32"/>
    <p:sldId id="281" r:id="rId33"/>
    <p:sldId id="283" r:id="rId34"/>
    <p:sldId id="284" r:id="rId35"/>
    <p:sldId id="337" r:id="rId36"/>
    <p:sldId id="303" r:id="rId37"/>
    <p:sldId id="301" r:id="rId38"/>
    <p:sldId id="302" r:id="rId39"/>
    <p:sldId id="338" r:id="rId40"/>
    <p:sldId id="343" r:id="rId41"/>
    <p:sldId id="341" r:id="rId42"/>
    <p:sldId id="342" r:id="rId43"/>
    <p:sldId id="345" r:id="rId4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3761-9313-4292-9EAC-AA56E3B99AAF}" type="datetimeFigureOut">
              <a:rPr lang="es-CO" smtClean="0"/>
              <a:t>19/11/2014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15CF-0CB4-4092-B6B5-47E6F17FE3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87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3761-9313-4292-9EAC-AA56E3B99AAF}" type="datetimeFigureOut">
              <a:rPr lang="es-CO" smtClean="0"/>
              <a:t>19/11/2014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15CF-0CB4-4092-B6B5-47E6F17FE3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700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3761-9313-4292-9EAC-AA56E3B99AAF}" type="datetimeFigureOut">
              <a:rPr lang="es-CO" smtClean="0"/>
              <a:t>19/11/2014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15CF-0CB4-4092-B6B5-47E6F17FE3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4668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3761-9313-4292-9EAC-AA56E3B99AAF}" type="datetimeFigureOut">
              <a:rPr lang="es-CO" smtClean="0"/>
              <a:t>19/11/2014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15CF-0CB4-4092-B6B5-47E6F17FE3B8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0828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3761-9313-4292-9EAC-AA56E3B99AAF}" type="datetimeFigureOut">
              <a:rPr lang="es-CO" smtClean="0"/>
              <a:t>19/11/2014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15CF-0CB4-4092-B6B5-47E6F17FE3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4929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3761-9313-4292-9EAC-AA56E3B99AAF}" type="datetimeFigureOut">
              <a:rPr lang="es-CO" smtClean="0"/>
              <a:t>19/11/2014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15CF-0CB4-4092-B6B5-47E6F17FE3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1050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3761-9313-4292-9EAC-AA56E3B99AAF}" type="datetimeFigureOut">
              <a:rPr lang="es-CO" smtClean="0"/>
              <a:t>19/11/2014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15CF-0CB4-4092-B6B5-47E6F17FE3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3652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3761-9313-4292-9EAC-AA56E3B99AAF}" type="datetimeFigureOut">
              <a:rPr lang="es-CO" smtClean="0"/>
              <a:t>19/11/2014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15CF-0CB4-4092-B6B5-47E6F17FE3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9311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3761-9313-4292-9EAC-AA56E3B99AAF}" type="datetimeFigureOut">
              <a:rPr lang="es-CO" smtClean="0"/>
              <a:t>19/11/2014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15CF-0CB4-4092-B6B5-47E6F17FE3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509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3761-9313-4292-9EAC-AA56E3B99AAF}" type="datetimeFigureOut">
              <a:rPr lang="es-CO" smtClean="0"/>
              <a:t>19/11/2014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15CF-0CB4-4092-B6B5-47E6F17FE3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76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3761-9313-4292-9EAC-AA56E3B99AAF}" type="datetimeFigureOut">
              <a:rPr lang="es-CO" smtClean="0"/>
              <a:t>19/11/2014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15CF-0CB4-4092-B6B5-47E6F17FE3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730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3761-9313-4292-9EAC-AA56E3B99AAF}" type="datetimeFigureOut">
              <a:rPr lang="es-CO" smtClean="0"/>
              <a:t>19/11/2014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15CF-0CB4-4092-B6B5-47E6F17FE3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331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3761-9313-4292-9EAC-AA56E3B99AAF}" type="datetimeFigureOut">
              <a:rPr lang="es-CO" smtClean="0"/>
              <a:t>19/11/2014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15CF-0CB4-4092-B6B5-47E6F17FE3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078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3761-9313-4292-9EAC-AA56E3B99AAF}" type="datetimeFigureOut">
              <a:rPr lang="es-CO" smtClean="0"/>
              <a:t>19/11/2014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15CF-0CB4-4092-B6B5-47E6F17FE3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385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3761-9313-4292-9EAC-AA56E3B99AAF}" type="datetimeFigureOut">
              <a:rPr lang="es-CO" smtClean="0"/>
              <a:t>19/11/2014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15CF-0CB4-4092-B6B5-47E6F17FE3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171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3761-9313-4292-9EAC-AA56E3B99AAF}" type="datetimeFigureOut">
              <a:rPr lang="es-CO" smtClean="0"/>
              <a:t>19/11/2014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15CF-0CB4-4092-B6B5-47E6F17FE3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2454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3761-9313-4292-9EAC-AA56E3B99AAF}" type="datetimeFigureOut">
              <a:rPr lang="es-CO" smtClean="0"/>
              <a:t>19/11/2014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15CF-0CB4-4092-B6B5-47E6F17FE3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758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0953761-9313-4292-9EAC-AA56E3B99AAF}" type="datetimeFigureOut">
              <a:rPr lang="es-CO" smtClean="0"/>
              <a:t>19/11/2014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FDA15CF-0CB4-4092-B6B5-47E6F17FE3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2037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  <p:sldLayoutId id="214748396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4974" y="637343"/>
            <a:ext cx="10575403" cy="1888466"/>
          </a:xfrm>
        </p:spPr>
        <p:txBody>
          <a:bodyPr>
            <a:noAutofit/>
          </a:bodyPr>
          <a:lstStyle/>
          <a:p>
            <a:pPr algn="ctr"/>
            <a:r>
              <a:rPr lang="es-CO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Resistencia bacteriana, </a:t>
            </a:r>
            <a:br>
              <a:rPr lang="es-CO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 problema de salud publica </a:t>
            </a:r>
            <a:br>
              <a:rPr lang="es-CO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Boyacá?</a:t>
            </a:r>
            <a:endParaRPr lang="es-CO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54974" y="5996580"/>
            <a:ext cx="8825658" cy="861420"/>
          </a:xfrm>
        </p:spPr>
        <p:txBody>
          <a:bodyPr>
            <a:noAutofit/>
          </a:bodyPr>
          <a:lstStyle/>
          <a:p>
            <a:pPr algn="l"/>
            <a:endParaRPr lang="es-CO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C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CO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Rafael Méndez</a:t>
            </a:r>
          </a:p>
          <a:p>
            <a:pPr algn="l"/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MD. Internista </a:t>
            </a:r>
          </a:p>
          <a:p>
            <a:pPr algn="l"/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Hospital Regional de Sogamoso </a:t>
            </a:r>
          </a:p>
          <a:p>
            <a:pPr algn="l"/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Hospital Regional de Duitama</a:t>
            </a:r>
          </a:p>
          <a:p>
            <a:pPr algn="l"/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Docente de Medicina Interna</a:t>
            </a:r>
          </a:p>
          <a:p>
            <a:pPr algn="l"/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Universidad Pedagógica y Tecnológica de Colombia</a:t>
            </a:r>
          </a:p>
          <a:p>
            <a:pPr algn="l"/>
            <a:endParaRPr lang="es-C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O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evolución: La unión europea obliga al desarrollo e investigación de nuevos antibióticos</a:t>
            </a:r>
            <a:r>
              <a:rPr lang="es-CO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CO" sz="3600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0000" y="1690688"/>
            <a:ext cx="10233800" cy="4486275"/>
          </a:xfrm>
        </p:spPr>
        <p:txBody>
          <a:bodyPr/>
          <a:lstStyle/>
          <a:p>
            <a:r>
              <a:rPr lang="es-CO" dirty="0" smtClean="0"/>
              <a:t>Se requiere un nuevo modelo económico, para que la industria invierta en antibióticos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372" y="2627291"/>
            <a:ext cx="5692462" cy="38051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84" y="2627291"/>
            <a:ext cx="5118045" cy="380513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848" y="2907407"/>
            <a:ext cx="2778753" cy="71155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173531" y="6432420"/>
            <a:ext cx="585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>
                <a:latin typeface="Arial" panose="020B0604020202020204" pitchFamily="34" charset="0"/>
                <a:cs typeface="Arial" panose="020B0604020202020204" pitchFamily="34" charset="0"/>
              </a:rPr>
              <a:t>doi:10.1038/nrd4448</a:t>
            </a:r>
            <a:endParaRPr lang="es-CO" dirty="0"/>
          </a:p>
        </p:txBody>
      </p:sp>
      <p:sp>
        <p:nvSpPr>
          <p:cNvPr id="4" name="CuadroTexto 3"/>
          <p:cNvSpPr txBox="1"/>
          <p:nvPr/>
        </p:nvSpPr>
        <p:spPr>
          <a:xfrm>
            <a:off x="6126428" y="3749159"/>
            <a:ext cx="616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>
                <a:solidFill>
                  <a:schemeClr val="bg1"/>
                </a:solidFill>
              </a:rPr>
              <a:t>September</a:t>
            </a:r>
            <a:r>
              <a:rPr lang="es-CO" dirty="0" smtClean="0">
                <a:solidFill>
                  <a:schemeClr val="bg1"/>
                </a:solidFill>
              </a:rPr>
              <a:t> 20, 2014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0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9846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000" b="1" dirty="0" smtClean="0">
                <a:solidFill>
                  <a:srgbClr val="FFC000"/>
                </a:solidFill>
              </a:rPr>
              <a:t>Nuevas armas …nuevos retos para las bacterias</a:t>
            </a:r>
            <a:endParaRPr lang="es-CO" sz="4000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90" y="1420019"/>
            <a:ext cx="10984337" cy="485199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198513" y="6311900"/>
            <a:ext cx="5460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Clinical Infectious Diseases 2009; 48:1–12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928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</a:rPr>
              <a:t>Bad Bugs, No Drugs: No ESKAPE! An Update</a:t>
            </a:r>
            <a:br>
              <a:rPr lang="en-US" sz="4000" b="1" dirty="0">
                <a:solidFill>
                  <a:srgbClr val="FFC000"/>
                </a:solidFill>
              </a:rPr>
            </a:br>
            <a:r>
              <a:rPr lang="en-US" sz="4000" b="1" dirty="0">
                <a:solidFill>
                  <a:srgbClr val="FFC000"/>
                </a:solidFill>
              </a:rPr>
              <a:t>from the Infectious Diseases Society of America</a:t>
            </a:r>
            <a:endParaRPr lang="es-CO" sz="4000" b="1" dirty="0">
              <a:solidFill>
                <a:srgbClr val="FFC00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4905777" cy="46997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011" y="1690688"/>
            <a:ext cx="4700789" cy="469979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194738" y="6438266"/>
            <a:ext cx="5460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Clinical Infectious Diseases </a:t>
            </a:r>
            <a:r>
              <a:rPr lang="en-US" dirty="0" smtClean="0"/>
              <a:t>2010; </a:t>
            </a:r>
            <a:r>
              <a:rPr lang="en-US" dirty="0"/>
              <a:t>48:1–12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3120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000" b="1" dirty="0">
                <a:solidFill>
                  <a:srgbClr val="FFC000"/>
                </a:solidFill>
              </a:rPr>
              <a:t>Panorama mundial</a:t>
            </a:r>
            <a:endParaRPr lang="es-CO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CO" b="1" dirty="0" smtClean="0"/>
              <a:t>¨…Considerando </a:t>
            </a:r>
            <a:r>
              <a:rPr lang="es-CO" b="1" dirty="0"/>
              <a:t>los espectaculares efectos de los antibióticos a finales de la década de los 70, el médico cirujano de los Estados Unidos </a:t>
            </a:r>
            <a:r>
              <a:rPr lang="es-CO" b="1" i="1" dirty="0"/>
              <a:t>William H. Stewart </a:t>
            </a:r>
            <a:r>
              <a:rPr lang="es-CO" b="1" dirty="0"/>
              <a:t>declaró: </a:t>
            </a:r>
            <a:r>
              <a:rPr lang="es-CO" b="1" i="1" dirty="0"/>
              <a:t>es tiempo de cerrar el libro de las enfermedades infecciosas y declarar ganada la guerra</a:t>
            </a:r>
            <a:r>
              <a:rPr lang="es-CO" b="1" dirty="0"/>
              <a:t>. Aunque esta frase es apócrifa, refleja el pensamiento general de la comunidad médica de aquellos tiempos, que hoy sabemos, está muy lejos de la realidad</a:t>
            </a:r>
            <a:r>
              <a:rPr lang="es-CO" b="1" dirty="0" smtClean="0"/>
              <a:t>.¨ </a:t>
            </a:r>
            <a:endParaRPr lang="es-CO" b="1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 smtClean="0"/>
              <a:t>Las </a:t>
            </a:r>
            <a:r>
              <a:rPr lang="es-CO" dirty="0"/>
              <a:t>bacterias se reproducen cada 20 a 30 min mientras que los humanos cada 20 a 30 años</a:t>
            </a:r>
            <a:r>
              <a:rPr lang="es-CO" dirty="0" smtClean="0"/>
              <a:t>.</a:t>
            </a:r>
          </a:p>
          <a:p>
            <a:pPr marL="0" indent="0">
              <a:buNone/>
            </a:pPr>
            <a:r>
              <a:rPr lang="es-CO" dirty="0" smtClean="0"/>
              <a:t>No </a:t>
            </a:r>
            <a:r>
              <a:rPr lang="es-CO" dirty="0"/>
              <a:t>hay inversión en antibióticos por que su costo es muy alto y se demoran en recuperar la infección: se usan por 7 a 10 días a diferencia de los de enfermedades crónicas.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119999" y="6176963"/>
            <a:ext cx="7779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Revista Cubana de Pediatría. 2013;85(4):414-417 </a:t>
            </a:r>
          </a:p>
        </p:txBody>
      </p:sp>
    </p:spTree>
    <p:extLst>
      <p:ext uri="{BB962C8B-B14F-4D97-AF65-F5344CB8AC3E}">
        <p14:creationId xmlns:p14="http://schemas.microsoft.com/office/powerpoint/2010/main" val="253848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4097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000" b="1" dirty="0" smtClean="0">
                <a:solidFill>
                  <a:srgbClr val="FFC000"/>
                </a:solidFill>
              </a:rPr>
              <a:t>Situación mundial: resistencia bacteriana, nuevo flagelo:  </a:t>
            </a:r>
            <a:r>
              <a:rPr lang="es-CO" sz="4000" b="1" dirty="0" err="1" smtClean="0">
                <a:solidFill>
                  <a:srgbClr val="FFC000"/>
                </a:solidFill>
              </a:rPr>
              <a:t>Betalactamasas</a:t>
            </a:r>
            <a:endParaRPr lang="es-CO" sz="4000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81138"/>
            <a:ext cx="10515600" cy="504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2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09824"/>
            <a:ext cx="10515600" cy="1325563"/>
          </a:xfrm>
        </p:spPr>
        <p:txBody>
          <a:bodyPr>
            <a:noAutofit/>
          </a:bodyPr>
          <a:lstStyle/>
          <a:p>
            <a:r>
              <a:rPr lang="es-CO" sz="3200" b="1" dirty="0">
                <a:solidFill>
                  <a:srgbClr val="FFC000"/>
                </a:solidFill>
              </a:rPr>
              <a:t>El primer informe mundial de la OMS sobre la resistencia a los antibióticos pone de manifiesto una grave amenaza para la salud pública en todo el mundo.</a:t>
            </a:r>
            <a:r>
              <a:rPr lang="es-CO" sz="3200" cap="all" dirty="0">
                <a:solidFill>
                  <a:srgbClr val="FFC000"/>
                </a:solidFill>
              </a:rPr>
              <a:t> </a:t>
            </a:r>
            <a:r>
              <a:rPr lang="es-CO" sz="3200" cap="all" dirty="0"/>
              <a:t/>
            </a:r>
            <a:br>
              <a:rPr lang="es-CO" sz="3200" cap="all" dirty="0"/>
            </a:br>
            <a:endParaRPr lang="es-CO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0000" y="1935387"/>
            <a:ext cx="10233800" cy="469723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CO" sz="2000" b="1" cap="all" dirty="0"/>
              <a:t>30 DE ABRIL DE 2014 ( GINEBRA )</a:t>
            </a:r>
            <a:r>
              <a:rPr lang="es-CO" sz="2000" b="1" dirty="0"/>
              <a:t> </a:t>
            </a:r>
            <a:endParaRPr lang="es-CO" sz="2000" b="1" dirty="0" smtClean="0"/>
          </a:p>
          <a:p>
            <a:pPr marL="0" indent="0">
              <a:buNone/>
            </a:pPr>
            <a:endParaRPr lang="es-CO" sz="2000" b="1" dirty="0"/>
          </a:p>
          <a:p>
            <a:pPr marL="0" indent="0">
              <a:buNone/>
            </a:pPr>
            <a:r>
              <a:rPr lang="es-CO" sz="2000" b="1" dirty="0"/>
              <a:t>El nuevo informe de la OMS, basado en datos de 114 países, ofrece el panorama más general que se ha obtenido hasta la fecha acerca de la resistencia a los </a:t>
            </a:r>
            <a:r>
              <a:rPr lang="es-CO" sz="2000" b="1" dirty="0" smtClean="0"/>
              <a:t>antibióticos.</a:t>
            </a:r>
          </a:p>
          <a:p>
            <a:pPr marL="0" indent="0">
              <a:buNone/>
            </a:pPr>
            <a:endParaRPr lang="es-CO" sz="2000" b="1" dirty="0"/>
          </a:p>
          <a:p>
            <a:pPr marL="457200" lvl="1" indent="0">
              <a:buNone/>
            </a:pPr>
            <a:r>
              <a:rPr lang="es-CO" sz="2600" b="1" dirty="0"/>
              <a:t>«En ausencia de medidas urgentes y coordinadas por parte de muchos interesados directos, el mundo está abocado a una era </a:t>
            </a:r>
            <a:r>
              <a:rPr lang="es-CO" sz="2600" b="1" dirty="0" err="1"/>
              <a:t>posantibióticos</a:t>
            </a:r>
            <a:r>
              <a:rPr lang="es-CO" sz="2600" b="1" dirty="0"/>
              <a:t> en la que infecciones comunes y lesiones menores que han sido tratables durante decenios volverán a ser potencialmente mortales», ha dicho el Dr. </a:t>
            </a:r>
            <a:r>
              <a:rPr lang="es-CO" sz="2600" b="1" dirty="0" err="1"/>
              <a:t>Keiji</a:t>
            </a:r>
            <a:r>
              <a:rPr lang="es-CO" sz="2600" b="1" dirty="0"/>
              <a:t> </a:t>
            </a:r>
            <a:r>
              <a:rPr lang="es-CO" sz="2600" b="1" dirty="0" err="1"/>
              <a:t>Fukuda</a:t>
            </a:r>
            <a:r>
              <a:rPr lang="es-CO" sz="2600" b="1" dirty="0"/>
              <a:t>. (Subdirector General de la OMS para Seguridad Sanitaria</a:t>
            </a:r>
            <a:r>
              <a:rPr lang="es-CO" sz="2600" b="1" dirty="0" smtClean="0"/>
              <a:t>)</a:t>
            </a:r>
          </a:p>
          <a:p>
            <a:pPr marL="457200" lvl="1" indent="0">
              <a:buNone/>
            </a:pPr>
            <a:endParaRPr lang="es-CO" sz="2600" b="1" dirty="0"/>
          </a:p>
          <a:p>
            <a:pPr marL="0" indent="0">
              <a:buNone/>
            </a:pPr>
            <a:r>
              <a:rPr lang="es-CO" sz="2200" b="1" i="1" dirty="0" err="1">
                <a:solidFill>
                  <a:srgbClr val="FFC000"/>
                </a:solidFill>
              </a:rPr>
              <a:t>Antimicrobial</a:t>
            </a:r>
            <a:r>
              <a:rPr lang="es-CO" sz="2200" b="1" i="1" dirty="0">
                <a:solidFill>
                  <a:srgbClr val="FFC000"/>
                </a:solidFill>
              </a:rPr>
              <a:t> </a:t>
            </a:r>
            <a:r>
              <a:rPr lang="es-CO" sz="2200" b="1" i="1" dirty="0" err="1">
                <a:solidFill>
                  <a:srgbClr val="FFC000"/>
                </a:solidFill>
              </a:rPr>
              <a:t>resistance</a:t>
            </a:r>
            <a:r>
              <a:rPr lang="es-CO" sz="2200" b="1" i="1" dirty="0">
                <a:solidFill>
                  <a:srgbClr val="FFC000"/>
                </a:solidFill>
              </a:rPr>
              <a:t>: global </a:t>
            </a:r>
            <a:r>
              <a:rPr lang="es-CO" sz="2200" b="1" i="1" dirty="0" err="1">
                <a:solidFill>
                  <a:srgbClr val="FFC000"/>
                </a:solidFill>
              </a:rPr>
              <a:t>report</a:t>
            </a:r>
            <a:r>
              <a:rPr lang="es-CO" sz="2200" b="1" i="1" dirty="0">
                <a:solidFill>
                  <a:srgbClr val="FFC000"/>
                </a:solidFill>
              </a:rPr>
              <a:t> </a:t>
            </a:r>
            <a:r>
              <a:rPr lang="es-CO" sz="2200" b="1" i="1" dirty="0" err="1">
                <a:solidFill>
                  <a:srgbClr val="FFC000"/>
                </a:solidFill>
              </a:rPr>
              <a:t>on</a:t>
            </a:r>
            <a:r>
              <a:rPr lang="es-CO" sz="2200" b="1" i="1" dirty="0">
                <a:solidFill>
                  <a:srgbClr val="FFC000"/>
                </a:solidFill>
              </a:rPr>
              <a:t> </a:t>
            </a:r>
            <a:r>
              <a:rPr lang="es-CO" sz="2200" b="1" i="1" dirty="0" err="1">
                <a:solidFill>
                  <a:srgbClr val="FFC000"/>
                </a:solidFill>
              </a:rPr>
              <a:t>surveillance</a:t>
            </a:r>
            <a:r>
              <a:rPr lang="es-CO" sz="2200" b="1" i="1" dirty="0">
                <a:solidFill>
                  <a:srgbClr val="FFC000"/>
                </a:solidFill>
              </a:rPr>
              <a:t>.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C000"/>
                </a:solidFill>
              </a:rPr>
              <a:t>Glenn Thomas</a:t>
            </a:r>
            <a:br>
              <a:rPr lang="en-US" sz="2200" b="1" dirty="0">
                <a:solidFill>
                  <a:srgbClr val="FFC000"/>
                </a:solidFill>
              </a:rPr>
            </a:br>
            <a:r>
              <a:rPr lang="en-US" sz="2200" b="1" dirty="0">
                <a:solidFill>
                  <a:srgbClr val="FFC000"/>
                </a:solidFill>
              </a:rPr>
              <a:t>WHO, Geneva</a:t>
            </a:r>
            <a:br>
              <a:rPr lang="en-US" sz="2200" b="1" dirty="0">
                <a:solidFill>
                  <a:srgbClr val="FFC000"/>
                </a:solidFill>
              </a:rPr>
            </a:br>
            <a:r>
              <a:rPr lang="en-US" sz="2200" b="1" dirty="0">
                <a:solidFill>
                  <a:srgbClr val="FFC000"/>
                </a:solidFill>
              </a:rPr>
              <a:t>Communications Officer</a:t>
            </a:r>
            <a:r>
              <a:rPr lang="en-US" sz="2200" b="1" dirty="0"/>
              <a:t/>
            </a:r>
            <a:br>
              <a:rPr lang="en-US" sz="2200" b="1" dirty="0"/>
            </a:br>
            <a:endParaRPr lang="es-CO" sz="2200" b="1" dirty="0"/>
          </a:p>
          <a:p>
            <a:pPr marL="457200" lvl="1" indent="0">
              <a:buNone/>
            </a:pPr>
            <a:endParaRPr lang="es-CO" sz="2000" b="1" dirty="0" smtClean="0"/>
          </a:p>
          <a:p>
            <a:pPr marL="457200" lvl="1" indent="0">
              <a:buNone/>
            </a:pPr>
            <a:endParaRPr lang="es-CO" sz="2000" b="1" dirty="0"/>
          </a:p>
          <a:p>
            <a:pPr marL="0" indent="0">
              <a:buNone/>
            </a:pPr>
            <a:endParaRPr lang="es-CO" b="1" dirty="0" smtClean="0"/>
          </a:p>
          <a:p>
            <a:pPr marL="0" indent="0">
              <a:buNone/>
            </a:pPr>
            <a:endParaRPr lang="es-CO" sz="2000" b="1" dirty="0"/>
          </a:p>
          <a:p>
            <a:pPr marL="0" indent="0">
              <a:buNone/>
            </a:pP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1432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757338" cy="1325563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 smtClean="0">
                <a:solidFill>
                  <a:srgbClr val="FFC000"/>
                </a:solidFill>
              </a:rPr>
              <a:t>Resistencia bacteriana en aumento…</a:t>
            </a:r>
            <a:br>
              <a:rPr lang="es-CO" sz="4000" b="1" dirty="0" smtClean="0">
                <a:solidFill>
                  <a:srgbClr val="FFC000"/>
                </a:solidFill>
              </a:rPr>
            </a:br>
            <a:r>
              <a:rPr lang="es-CO" sz="4000" b="1" dirty="0" err="1" smtClean="0">
                <a:solidFill>
                  <a:srgbClr val="FFC000"/>
                </a:solidFill>
              </a:rPr>
              <a:t>carbapenemasas</a:t>
            </a:r>
            <a:endParaRPr lang="es-CO" sz="4000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10519"/>
            <a:ext cx="10515600" cy="478155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494727" y="6392069"/>
            <a:ext cx="512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Programa SENTRY 2012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3709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4000" b="1" dirty="0" err="1" smtClean="0">
                <a:solidFill>
                  <a:srgbClr val="FFC000"/>
                </a:solidFill>
              </a:rPr>
              <a:t>Carbapenemasas</a:t>
            </a:r>
            <a:r>
              <a:rPr lang="es-CO" sz="4000" b="1" dirty="0" smtClean="0">
                <a:solidFill>
                  <a:srgbClr val="FFC000"/>
                </a:solidFill>
              </a:rPr>
              <a:t> migran en el mundo</a:t>
            </a:r>
            <a:endParaRPr lang="es-CO" sz="4000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42" y="1690688"/>
            <a:ext cx="10833950" cy="44862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494727" y="6392069"/>
            <a:ext cx="512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Programa SENTRY 2012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390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3600" b="1" dirty="0" smtClean="0">
                <a:solidFill>
                  <a:srgbClr val="FFC000"/>
                </a:solidFill>
              </a:rPr>
              <a:t>Resistencia tipo </a:t>
            </a:r>
            <a:r>
              <a:rPr lang="es-CO" sz="3600" b="1" dirty="0" err="1" smtClean="0">
                <a:solidFill>
                  <a:srgbClr val="FFC000"/>
                </a:solidFill>
              </a:rPr>
              <a:t>metallobetalactamasas</a:t>
            </a:r>
            <a:r>
              <a:rPr lang="es-CO" sz="3600" b="1" dirty="0" smtClean="0">
                <a:solidFill>
                  <a:srgbClr val="FFC000"/>
                </a:solidFill>
              </a:rPr>
              <a:t> en </a:t>
            </a:r>
            <a:r>
              <a:rPr lang="es-CO" sz="3600" b="1" i="1" dirty="0" smtClean="0">
                <a:solidFill>
                  <a:srgbClr val="FFC000"/>
                </a:solidFill>
              </a:rPr>
              <a:t>P. </a:t>
            </a:r>
            <a:r>
              <a:rPr lang="es-CO" sz="3600" b="1" i="1" dirty="0" err="1" smtClean="0">
                <a:solidFill>
                  <a:srgbClr val="FFC000"/>
                </a:solidFill>
              </a:rPr>
              <a:t>aeruginosa</a:t>
            </a:r>
            <a:r>
              <a:rPr lang="es-CO" sz="3600" b="1" i="1" dirty="0" smtClean="0">
                <a:solidFill>
                  <a:srgbClr val="FFC000"/>
                </a:solidFill>
              </a:rPr>
              <a:t>…</a:t>
            </a:r>
            <a:r>
              <a:rPr lang="es-CO" sz="3600" b="1" dirty="0" smtClean="0">
                <a:solidFill>
                  <a:srgbClr val="FFC000"/>
                </a:solidFill>
              </a:rPr>
              <a:t>.dispersión mundial</a:t>
            </a:r>
            <a:endParaRPr lang="es-CO" sz="3600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56" y="1690688"/>
            <a:ext cx="10664043" cy="485178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546242" y="6492739"/>
            <a:ext cx="512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Programa SENTRY 2012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2298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4000" b="1" dirty="0">
                <a:solidFill>
                  <a:srgbClr val="FFC000"/>
                </a:solidFill>
              </a:rPr>
              <a:t>Global </a:t>
            </a:r>
            <a:r>
              <a:rPr lang="es-CO" sz="4000" b="1" dirty="0" err="1">
                <a:solidFill>
                  <a:srgbClr val="FFC000"/>
                </a:solidFill>
              </a:rPr>
              <a:t>action</a:t>
            </a:r>
            <a:r>
              <a:rPr lang="es-CO" sz="4000" b="1" dirty="0">
                <a:solidFill>
                  <a:srgbClr val="FFC000"/>
                </a:solidFill>
              </a:rPr>
              <a:t> plan </a:t>
            </a:r>
            <a:r>
              <a:rPr lang="es-CO" sz="4000" b="1" dirty="0" err="1">
                <a:solidFill>
                  <a:srgbClr val="FFC000"/>
                </a:solidFill>
              </a:rPr>
              <a:t>on</a:t>
            </a:r>
            <a:r>
              <a:rPr lang="es-CO" sz="4000" b="1" dirty="0">
                <a:solidFill>
                  <a:srgbClr val="FFC000"/>
                </a:solidFill>
              </a:rPr>
              <a:t> </a:t>
            </a:r>
            <a:r>
              <a:rPr lang="es-CO" sz="4000" b="1" dirty="0" err="1">
                <a:solidFill>
                  <a:srgbClr val="FFC000"/>
                </a:solidFill>
              </a:rPr>
              <a:t>antimicrobial</a:t>
            </a:r>
            <a:r>
              <a:rPr lang="es-CO" sz="4000" b="1" dirty="0">
                <a:solidFill>
                  <a:srgbClr val="FFC000"/>
                </a:solidFill>
              </a:rPr>
              <a:t> </a:t>
            </a:r>
            <a:r>
              <a:rPr lang="es-CO" sz="4000" b="1" dirty="0" err="1">
                <a:solidFill>
                  <a:srgbClr val="FFC000"/>
                </a:solidFill>
              </a:rPr>
              <a:t>resistance</a:t>
            </a:r>
            <a:r>
              <a:rPr lang="es-CO" sz="4000" b="1" dirty="0">
                <a:solidFill>
                  <a:srgbClr val="FFC000"/>
                </a:solidFill>
              </a:rPr>
              <a:t> </a:t>
            </a:r>
            <a:r>
              <a:rPr lang="es-CO" sz="4000" dirty="0">
                <a:solidFill>
                  <a:srgbClr val="FFC000"/>
                </a:solidFill>
              </a:rPr>
              <a:t/>
            </a:r>
            <a:br>
              <a:rPr lang="es-CO" sz="4000" dirty="0">
                <a:solidFill>
                  <a:srgbClr val="FFC000"/>
                </a:solidFill>
              </a:rPr>
            </a:br>
            <a:r>
              <a:rPr lang="en-US" sz="2400" b="1" dirty="0">
                <a:solidFill>
                  <a:srgbClr val="FFC000"/>
                </a:solidFill>
              </a:rPr>
              <a:t>Draft for consultation with Member States October 2014 .</a:t>
            </a:r>
            <a:r>
              <a:rPr lang="es-CO" sz="2400" b="1" dirty="0">
                <a:solidFill>
                  <a:srgbClr val="FFC000"/>
                </a:solidFill>
              </a:rPr>
              <a:t> WHA67.25 </a:t>
            </a:r>
            <a:endParaRPr lang="es-CO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CO" dirty="0"/>
              <a:t>En mayo de 2014, la sexagésima séptima Asamblea Mundial de la Salud aprobó la resolución WHA67.25 sobre la resistencia a los antimicrobianos, se pide al Director General que elabore un proyecto de plan de acción mundial para combatir la resistencia a los antimicrobianos, incluyendo resistencia a los antibióticos, y para presentar el proyecto a la sexagésima octava Asamblea Salud en mayo de 2015, a través del Consejo Ejecutivo en su 136 periodo de sesiones. </a:t>
            </a:r>
            <a:endParaRPr lang="es-CO" dirty="0" smtClean="0"/>
          </a:p>
          <a:p>
            <a:r>
              <a:rPr lang="es-CO" dirty="0"/>
              <a:t>AMR afecta a todas las áreas de la salud, involucra a muchos sectores, y los impactos en toda la </a:t>
            </a:r>
            <a:r>
              <a:rPr lang="es-CO" dirty="0" smtClean="0"/>
              <a:t>sociedad</a:t>
            </a:r>
          </a:p>
          <a:p>
            <a:r>
              <a:rPr lang="es-CO" dirty="0"/>
              <a:t>C</a:t>
            </a:r>
            <a:r>
              <a:rPr lang="es-CO" dirty="0" smtClean="0"/>
              <a:t>olaboración </a:t>
            </a:r>
            <a:r>
              <a:rPr lang="es-CO" dirty="0"/>
              <a:t>tripartita entre la OMS, la FAO y la </a:t>
            </a:r>
            <a:r>
              <a:rPr lang="es-CO" dirty="0" smtClean="0"/>
              <a:t>OIE: </a:t>
            </a:r>
            <a:r>
              <a:rPr lang="es-CO" dirty="0"/>
              <a:t>54 de los Estados Miembros, 40 de organizaciones no gubernamentales y </a:t>
            </a:r>
            <a:r>
              <a:rPr lang="es-CO" dirty="0" smtClean="0"/>
              <a:t>16 empresas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65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08" y="1112769"/>
            <a:ext cx="11121329" cy="527278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816939" y="353971"/>
            <a:ext cx="4797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rgbClr val="FFC000"/>
                </a:solidFill>
              </a:rPr>
              <a:t>EVOLUCION…GUERRA?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96025" y="6385555"/>
            <a:ext cx="914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PANORAMA DE </a:t>
            </a:r>
            <a:r>
              <a:rPr lang="es-CO" sz="1200" b="1" dirty="0" smtClean="0"/>
              <a:t>LA RESISTENCIA </a:t>
            </a:r>
            <a:r>
              <a:rPr lang="es-CO" sz="1200" b="1" dirty="0"/>
              <a:t>BACTERIANA</a:t>
            </a:r>
            <a:r>
              <a:rPr lang="es-CO" sz="1200" b="1" dirty="0" smtClean="0"/>
              <a:t>: Un </a:t>
            </a:r>
            <a:r>
              <a:rPr lang="es-CO" sz="1200" b="1" dirty="0"/>
              <a:t>problema </a:t>
            </a:r>
            <a:r>
              <a:rPr lang="es-CO" sz="1200" b="1" dirty="0" smtClean="0"/>
              <a:t>mundial. </a:t>
            </a:r>
            <a:r>
              <a:rPr lang="es-CO" sz="1200" dirty="0" smtClean="0"/>
              <a:t>Patricia </a:t>
            </a:r>
            <a:r>
              <a:rPr lang="es-CO" sz="1200" dirty="0"/>
              <a:t>García</a:t>
            </a:r>
          </a:p>
          <a:p>
            <a:r>
              <a:rPr lang="es-CO" sz="1200" dirty="0"/>
              <a:t>Laboratorio de </a:t>
            </a:r>
            <a:r>
              <a:rPr lang="es-CO" sz="1200" dirty="0" smtClean="0"/>
              <a:t>Microbiología Pontificia </a:t>
            </a:r>
            <a:r>
              <a:rPr lang="es-CO" sz="1200" dirty="0"/>
              <a:t>Universidad Católica de </a:t>
            </a:r>
            <a:r>
              <a:rPr lang="es-CO" sz="1200" dirty="0" smtClean="0"/>
              <a:t>Chile 2013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414677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rgbClr val="FFC000"/>
                </a:solidFill>
              </a:rPr>
              <a:t>WHA67.25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La resistencia antimicrobiana general, aumento en un </a:t>
            </a:r>
            <a:r>
              <a:rPr lang="es-CO" b="1" dirty="0" smtClean="0"/>
              <a:t>36% entre el 2000 y el 2010 </a:t>
            </a:r>
          </a:p>
          <a:p>
            <a:r>
              <a:rPr lang="es-CO" dirty="0" smtClean="0"/>
              <a:t>Resistencia cruzada con animales </a:t>
            </a:r>
          </a:p>
          <a:p>
            <a:r>
              <a:rPr lang="es-CO" dirty="0" smtClean="0"/>
              <a:t>Uso indiscriminado de antibióticos en economías emergentes</a:t>
            </a:r>
          </a:p>
          <a:p>
            <a:r>
              <a:rPr lang="es-CO" dirty="0" smtClean="0"/>
              <a:t>El peso bruto total de los antibióticos utilizados en animales está creciendo significativamente y se espera que crezca aún más a medida que aumenta la producción animal mediante una proyección de 70% para el año 2050 para satisfacer las crecientes demandas de una población mundial en crecimiento.</a:t>
            </a:r>
            <a:r>
              <a:rPr lang="es-C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04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6462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 smtClean="0">
                <a:solidFill>
                  <a:srgbClr val="FFC000"/>
                </a:solidFill>
              </a:rPr>
              <a:t>KPC distribución mundial</a:t>
            </a:r>
            <a:endParaRPr lang="es-CO" sz="4000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340257"/>
            <a:ext cx="10623997" cy="503872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56679" y="6581001"/>
            <a:ext cx="1188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Emerging Infectious Diseases • www.cdc.gov/eid • Vol. 17, No. 10, October 2011 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323245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4000" b="1" dirty="0" smtClean="0">
                <a:solidFill>
                  <a:srgbClr val="FFC000"/>
                </a:solidFill>
              </a:rPr>
              <a:t>NDM en el mundo en menos de 5 años</a:t>
            </a:r>
            <a:endParaRPr lang="es-CO" sz="4000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86" y="1635138"/>
            <a:ext cx="10934163" cy="454182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873545" y="6311900"/>
            <a:ext cx="2575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Boletin</a:t>
            </a:r>
            <a:r>
              <a:rPr lang="es-CO" dirty="0" smtClean="0"/>
              <a:t> GREBO 2013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4718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1" dirty="0" smtClean="0">
                <a:solidFill>
                  <a:srgbClr val="FFC000"/>
                </a:solidFill>
              </a:rPr>
              <a:t>MRSA: </a:t>
            </a:r>
            <a:r>
              <a:rPr lang="es-CO" sz="3600" b="1" dirty="0" smtClean="0">
                <a:solidFill>
                  <a:srgbClr val="FFC000"/>
                </a:solidFill>
              </a:rPr>
              <a:t>CA-MRSA / HA-MRSA/ LA-MRSA</a:t>
            </a:r>
            <a:endParaRPr lang="es-CO" sz="3600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O" dirty="0" smtClean="0"/>
              <a:t>En países desarrollados hipervigilancia, en economías emergentes uso indiscriminado y en países pobres no hay acceso a antimicrobianos de calidad.</a:t>
            </a:r>
          </a:p>
          <a:p>
            <a:r>
              <a:rPr lang="es-CO" dirty="0"/>
              <a:t>Los pacientes hospitalizados con </a:t>
            </a:r>
            <a:r>
              <a:rPr lang="es-CO" dirty="0" smtClean="0"/>
              <a:t>MRSA </a:t>
            </a:r>
            <a:r>
              <a:rPr lang="es-CO" dirty="0"/>
              <a:t>tienen aproximadamente el 61% más de riesgo de morir que aquellos con la forma no resistente de la bacteria, y un riesgo de muerte casi tres veces mayor que los pacientes similares sin esta </a:t>
            </a:r>
            <a:r>
              <a:rPr lang="es-CO" dirty="0" smtClean="0"/>
              <a:t>infección.</a:t>
            </a:r>
          </a:p>
          <a:p>
            <a:r>
              <a:rPr lang="es-CO" dirty="0"/>
              <a:t>L</a:t>
            </a:r>
            <a:r>
              <a:rPr lang="es-CO" dirty="0" smtClean="0"/>
              <a:t>os </a:t>
            </a:r>
            <a:r>
              <a:rPr lang="es-CO" dirty="0"/>
              <a:t>agricultores que trabajan con ganado bovino, porcino y aves de corral con SARM tienen un riesgo mucho mayor de dar positivo por la bacteria</a:t>
            </a:r>
            <a:r>
              <a:rPr lang="es-CO" dirty="0" smtClean="0"/>
              <a:t>.</a:t>
            </a:r>
          </a:p>
          <a:p>
            <a:r>
              <a:rPr lang="es-CO" dirty="0"/>
              <a:t>Exposición a través de la alimentación es el más importante de muchas maneras para que las bacterias resistentes a transmitir de los animales a los seres </a:t>
            </a:r>
            <a:r>
              <a:rPr lang="es-CO" dirty="0" smtClean="0"/>
              <a:t>humanos</a:t>
            </a:r>
          </a:p>
          <a:p>
            <a:r>
              <a:rPr lang="es-CO" dirty="0" smtClean="0"/>
              <a:t>Otras </a:t>
            </a:r>
            <a:r>
              <a:rPr lang="es-CO" dirty="0"/>
              <a:t>rutas de exposición humana incluyen los cultivos tratados con antimicrobianos o contaminadas por estiércol o los purines, y de corral escorrentías en las aguas subterráneas. </a:t>
            </a:r>
          </a:p>
          <a:p>
            <a:endParaRPr lang="es-CO" dirty="0"/>
          </a:p>
        </p:txBody>
      </p:sp>
      <p:sp>
        <p:nvSpPr>
          <p:cNvPr id="4" name="CuadroTexto 3"/>
          <p:cNvSpPr txBox="1"/>
          <p:nvPr/>
        </p:nvSpPr>
        <p:spPr>
          <a:xfrm>
            <a:off x="1545465" y="6375042"/>
            <a:ext cx="11835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Global </a:t>
            </a:r>
            <a:r>
              <a:rPr lang="es-CO" sz="1200" dirty="0" err="1"/>
              <a:t>action</a:t>
            </a:r>
            <a:r>
              <a:rPr lang="es-CO" sz="1200" dirty="0"/>
              <a:t> plan </a:t>
            </a:r>
            <a:r>
              <a:rPr lang="es-CO" sz="1200" dirty="0" err="1"/>
              <a:t>on</a:t>
            </a:r>
            <a:r>
              <a:rPr lang="es-CO" sz="1200" dirty="0"/>
              <a:t> </a:t>
            </a:r>
            <a:r>
              <a:rPr lang="es-CO" sz="1200" dirty="0" err="1"/>
              <a:t>antimicrobial</a:t>
            </a:r>
            <a:r>
              <a:rPr lang="es-CO" sz="1200" dirty="0"/>
              <a:t> </a:t>
            </a:r>
            <a:r>
              <a:rPr lang="es-CO" sz="1200" dirty="0" err="1"/>
              <a:t>resistance</a:t>
            </a:r>
            <a:r>
              <a:rPr lang="es-CO" sz="1200" dirty="0"/>
              <a:t> </a:t>
            </a:r>
            <a:r>
              <a:rPr lang="es-CO" sz="1200" dirty="0" smtClean="0"/>
              <a:t>.</a:t>
            </a:r>
            <a:r>
              <a:rPr lang="en-US" sz="1200" dirty="0" smtClean="0"/>
              <a:t>Draft </a:t>
            </a:r>
            <a:r>
              <a:rPr lang="en-US" sz="1200" dirty="0"/>
              <a:t>for consultation with Member States October 2014 .</a:t>
            </a:r>
            <a:r>
              <a:rPr lang="es-CO" sz="1200" dirty="0"/>
              <a:t> WHA67.25 </a:t>
            </a:r>
          </a:p>
        </p:txBody>
      </p:sp>
    </p:spTree>
    <p:extLst>
      <p:ext uri="{BB962C8B-B14F-4D97-AF65-F5344CB8AC3E}">
        <p14:creationId xmlns:p14="http://schemas.microsoft.com/office/powerpoint/2010/main" val="221948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908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 smtClean="0">
                <a:solidFill>
                  <a:srgbClr val="FFC000"/>
                </a:solidFill>
              </a:rPr>
              <a:t>Resistencia tipo MRSA</a:t>
            </a:r>
            <a:endParaRPr lang="es-CO" sz="4000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296194"/>
            <a:ext cx="5600700" cy="50958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96193"/>
            <a:ext cx="5600699" cy="509587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494727" y="6392069"/>
            <a:ext cx="512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Programa SENTRY 2012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003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4000" b="1" i="1" dirty="0" err="1" smtClean="0">
                <a:solidFill>
                  <a:srgbClr val="FFC000"/>
                </a:solidFill>
              </a:rPr>
              <a:t>Enterococcus</a:t>
            </a:r>
            <a:r>
              <a:rPr lang="es-CO" sz="4000" b="1" i="1" dirty="0" smtClean="0">
                <a:solidFill>
                  <a:srgbClr val="FFC000"/>
                </a:solidFill>
              </a:rPr>
              <a:t> </a:t>
            </a:r>
            <a:r>
              <a:rPr lang="es-CO" sz="4000" b="1" i="1" dirty="0" err="1" smtClean="0">
                <a:solidFill>
                  <a:srgbClr val="FFC000"/>
                </a:solidFill>
              </a:rPr>
              <a:t>faecium</a:t>
            </a:r>
            <a:r>
              <a:rPr lang="es-CO" sz="4000" b="1" i="1" dirty="0" smtClean="0">
                <a:solidFill>
                  <a:srgbClr val="FFC000"/>
                </a:solidFill>
              </a:rPr>
              <a:t> </a:t>
            </a:r>
            <a:r>
              <a:rPr lang="es-CO" sz="4000" b="1" dirty="0" smtClean="0">
                <a:solidFill>
                  <a:srgbClr val="FFC000"/>
                </a:solidFill>
              </a:rPr>
              <a:t>resistente a la </a:t>
            </a:r>
            <a:r>
              <a:rPr lang="es-CO" sz="4000" b="1" dirty="0" err="1" smtClean="0">
                <a:solidFill>
                  <a:srgbClr val="FFC000"/>
                </a:solidFill>
              </a:rPr>
              <a:t>vancomicina</a:t>
            </a:r>
            <a:r>
              <a:rPr lang="es-CO" sz="4000" b="1" dirty="0" smtClean="0">
                <a:solidFill>
                  <a:srgbClr val="FFC000"/>
                </a:solidFill>
              </a:rPr>
              <a:t>: hemocultivos</a:t>
            </a:r>
            <a:endParaRPr lang="es-CO" sz="4000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00" y="1825625"/>
            <a:ext cx="10233800" cy="437242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120000" y="6311900"/>
            <a:ext cx="914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PANORAMA DE </a:t>
            </a:r>
            <a:r>
              <a:rPr lang="es-CO" sz="1200" b="1" dirty="0" smtClean="0"/>
              <a:t>LA RESISTENCIA </a:t>
            </a:r>
            <a:r>
              <a:rPr lang="es-CO" sz="1200" b="1" dirty="0"/>
              <a:t>BACTERIANA</a:t>
            </a:r>
            <a:r>
              <a:rPr lang="es-CO" sz="1200" b="1" dirty="0" smtClean="0"/>
              <a:t>: Un </a:t>
            </a:r>
            <a:r>
              <a:rPr lang="es-CO" sz="1200" b="1" dirty="0"/>
              <a:t>problema </a:t>
            </a:r>
            <a:r>
              <a:rPr lang="es-CO" sz="1200" b="1" dirty="0" smtClean="0"/>
              <a:t>mundial. </a:t>
            </a:r>
            <a:r>
              <a:rPr lang="es-CO" sz="1200" dirty="0" smtClean="0"/>
              <a:t>Patricia </a:t>
            </a:r>
            <a:r>
              <a:rPr lang="es-CO" sz="1200" dirty="0"/>
              <a:t>García</a:t>
            </a:r>
          </a:p>
          <a:p>
            <a:r>
              <a:rPr lang="es-CO" sz="1200" dirty="0"/>
              <a:t>Laboratorio de </a:t>
            </a:r>
            <a:r>
              <a:rPr lang="es-CO" sz="1200" dirty="0" smtClean="0"/>
              <a:t>Microbiología Pontificia </a:t>
            </a:r>
            <a:r>
              <a:rPr lang="es-CO" sz="1200" dirty="0"/>
              <a:t>Universidad Católica de </a:t>
            </a:r>
            <a:r>
              <a:rPr lang="es-CO" sz="1200" dirty="0" smtClean="0"/>
              <a:t>Chile 2013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278812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17924" cy="132556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Executive Order -- Combating </a:t>
            </a:r>
            <a:r>
              <a:rPr lang="en-US" sz="3600" b="1" dirty="0" smtClean="0">
                <a:solidFill>
                  <a:srgbClr val="FFC000"/>
                </a:solidFill>
              </a:rPr>
              <a:t>Antibiotic-Resistant </a:t>
            </a:r>
            <a:r>
              <a:rPr lang="en-US" sz="3600" b="1" dirty="0">
                <a:solidFill>
                  <a:srgbClr val="FFC000"/>
                </a:solidFill>
              </a:rPr>
              <a:t>Bacteria</a:t>
            </a:r>
            <a:r>
              <a:rPr lang="en-US" sz="3600" dirty="0">
                <a:solidFill>
                  <a:srgbClr val="FFC000"/>
                </a:solidFill>
              </a:rPr>
              <a:t/>
            </a:r>
            <a:br>
              <a:rPr lang="en-US" sz="3600" dirty="0">
                <a:solidFill>
                  <a:srgbClr val="FFC000"/>
                </a:solidFill>
              </a:rPr>
            </a:br>
            <a:r>
              <a:rPr lang="es-CO" sz="2000" dirty="0" err="1">
                <a:solidFill>
                  <a:srgbClr val="FFC000"/>
                </a:solidFill>
              </a:rPr>
              <a:t>The</a:t>
            </a:r>
            <a:r>
              <a:rPr lang="es-CO" sz="2000" dirty="0">
                <a:solidFill>
                  <a:srgbClr val="FFC000"/>
                </a:solidFill>
              </a:rPr>
              <a:t> White </a:t>
            </a:r>
            <a:r>
              <a:rPr lang="es-CO" sz="2000" dirty="0" err="1" smtClean="0">
                <a:solidFill>
                  <a:srgbClr val="FFC000"/>
                </a:solidFill>
              </a:rPr>
              <a:t>House</a:t>
            </a:r>
            <a:r>
              <a:rPr lang="es-CO" sz="2000" dirty="0" smtClean="0">
                <a:solidFill>
                  <a:srgbClr val="FFC000"/>
                </a:solidFill>
              </a:rPr>
              <a:t>.</a:t>
            </a:r>
            <a:r>
              <a:rPr lang="en-US" sz="2000" dirty="0" smtClean="0">
                <a:solidFill>
                  <a:srgbClr val="FFC000"/>
                </a:solidFill>
              </a:rPr>
              <a:t>Office </a:t>
            </a:r>
            <a:r>
              <a:rPr lang="en-US" sz="2000" dirty="0">
                <a:solidFill>
                  <a:srgbClr val="FFC000"/>
                </a:solidFill>
              </a:rPr>
              <a:t>of the Press S</a:t>
            </a:r>
            <a:r>
              <a:rPr lang="en-US" sz="2000" dirty="0" smtClean="0">
                <a:solidFill>
                  <a:srgbClr val="FFC000"/>
                </a:solidFill>
              </a:rPr>
              <a:t>ecretary.</a:t>
            </a:r>
            <a:r>
              <a:rPr lang="es-CO" sz="2000" dirty="0">
                <a:solidFill>
                  <a:srgbClr val="FFC000"/>
                </a:solidFill>
              </a:rPr>
              <a:t> </a:t>
            </a:r>
            <a:r>
              <a:rPr lang="es-CO" sz="2000" dirty="0" err="1">
                <a:solidFill>
                  <a:srgbClr val="FFC000"/>
                </a:solidFill>
              </a:rPr>
              <a:t>September</a:t>
            </a:r>
            <a:r>
              <a:rPr lang="es-CO" sz="2000" dirty="0">
                <a:solidFill>
                  <a:srgbClr val="FFC000"/>
                </a:solidFill>
              </a:rPr>
              <a:t> 18, 2014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0000" y="2060619"/>
            <a:ext cx="10233800" cy="4116343"/>
          </a:xfrm>
        </p:spPr>
        <p:txBody>
          <a:bodyPr>
            <a:normAutofit fontScale="77500" lnSpcReduction="20000"/>
          </a:bodyPr>
          <a:lstStyle/>
          <a:p>
            <a:r>
              <a:rPr lang="es-CO" dirty="0"/>
              <a:t>El Gobierno Federal trabajará a nivel nacional e internacional para detectar, prevenir y controlar la enfermedad </a:t>
            </a:r>
            <a:r>
              <a:rPr lang="es-CO" dirty="0" smtClean="0"/>
              <a:t>y </a:t>
            </a:r>
            <a:r>
              <a:rPr lang="es-CO" dirty="0"/>
              <a:t>la muerte relacionada con las infecciones resistentes a los antibióticos a través de medidas que reduzcan la aparición implementación </a:t>
            </a:r>
            <a:r>
              <a:rPr lang="es-CO" dirty="0" smtClean="0"/>
              <a:t>y </a:t>
            </a:r>
            <a:r>
              <a:rPr lang="es-CO" dirty="0"/>
              <a:t>la propagación de bacterias resistentes a los antibióticos y ayudar a asegurar la disponibilidad continua de efectivo terapéuticos para el tratamiento de infecciones bacterianas. </a:t>
            </a:r>
          </a:p>
          <a:p>
            <a:r>
              <a:rPr lang="es-CO" dirty="0"/>
              <a:t>Sec. 2. Supervisión y Coordinación. </a:t>
            </a:r>
            <a:r>
              <a:rPr lang="es-CO" b="1" dirty="0"/>
              <a:t>Lucha contra las bacterias resistentes a los antibióticos es una prioridad de seguridad nacional. </a:t>
            </a:r>
          </a:p>
          <a:p>
            <a:r>
              <a:rPr lang="es-CO" dirty="0"/>
              <a:t>Sec. 3 Grupo de Trabajo de Lucha contra las bacterias resistentes a los antibióticos. Se crea el Grupo de Trabajo </a:t>
            </a:r>
            <a:r>
              <a:rPr lang="es-CO" dirty="0" smtClean="0"/>
              <a:t>de </a:t>
            </a:r>
            <a:r>
              <a:rPr lang="es-CO" dirty="0"/>
              <a:t>Lucha contra las bacterias resistentes a los antibióticos (</a:t>
            </a:r>
            <a:r>
              <a:rPr lang="es-CO" dirty="0" err="1"/>
              <a:t>Task</a:t>
            </a:r>
            <a:r>
              <a:rPr lang="es-CO" dirty="0"/>
              <a:t> </a:t>
            </a:r>
            <a:r>
              <a:rPr lang="es-CO" dirty="0" err="1"/>
              <a:t>Force</a:t>
            </a:r>
            <a:r>
              <a:rPr lang="es-CO" dirty="0"/>
              <a:t>), que se </a:t>
            </a:r>
            <a:r>
              <a:rPr lang="es-CO" dirty="0" err="1"/>
              <a:t>co</a:t>
            </a:r>
            <a:r>
              <a:rPr lang="es-CO" dirty="0"/>
              <a:t>-presidida por los secretarios de </a:t>
            </a:r>
            <a:r>
              <a:rPr lang="es-CO" dirty="0" smtClean="0"/>
              <a:t>Defensa, Agricultura </a:t>
            </a:r>
            <a:r>
              <a:rPr lang="es-CO" dirty="0"/>
              <a:t>y HHS. </a:t>
            </a:r>
            <a:endParaRPr lang="es-CO" dirty="0" smtClean="0"/>
          </a:p>
          <a:p>
            <a:r>
              <a:rPr lang="es-CO" b="1" dirty="0"/>
              <a:t>E</a:t>
            </a:r>
            <a:r>
              <a:rPr lang="es-CO" b="1" dirty="0" smtClean="0"/>
              <a:t>l </a:t>
            </a:r>
            <a:r>
              <a:rPr lang="es-CO" b="1" dirty="0"/>
              <a:t>15 de febrero de 2015, el Grupo de Trabajo presentará a 5 años del Plan Nacional de Acción (Plan de </a:t>
            </a:r>
            <a:r>
              <a:rPr lang="es-CO" b="1" dirty="0" smtClean="0"/>
              <a:t>Acción para la contención de la resistencia bacteriana)</a:t>
            </a:r>
            <a:endParaRPr lang="es-CO" b="1" dirty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1026" name="Picture 2" descr="http://patriciagallardo.com/wp-content/uploads/2012/04/Logo-la-Casa-Blanca-Patricia-gallardo-blog-el-color-comun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547" y="365125"/>
            <a:ext cx="2172236" cy="134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0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183" y="818933"/>
            <a:ext cx="10515600" cy="1325563"/>
          </a:xfrm>
        </p:spPr>
        <p:txBody>
          <a:bodyPr>
            <a:noAutofit/>
          </a:bodyPr>
          <a:lstStyle/>
          <a:p>
            <a:r>
              <a:rPr lang="es-CO" sz="3200" b="1" dirty="0">
                <a:solidFill>
                  <a:srgbClr val="FFC000"/>
                </a:solidFill>
              </a:rPr>
              <a:t>NATIONAL STRATEGY</a:t>
            </a:r>
            <a:br>
              <a:rPr lang="es-CO" sz="3200" b="1" dirty="0">
                <a:solidFill>
                  <a:srgbClr val="FFC000"/>
                </a:solidFill>
              </a:rPr>
            </a:br>
            <a:r>
              <a:rPr lang="es-CO" sz="3200" b="1" dirty="0">
                <a:solidFill>
                  <a:srgbClr val="FFC000"/>
                </a:solidFill>
              </a:rPr>
              <a:t>FOR COMBATING ANTIBIOTICRESISTANT</a:t>
            </a:r>
            <a:br>
              <a:rPr lang="es-CO" sz="3200" b="1" dirty="0">
                <a:solidFill>
                  <a:srgbClr val="FFC000"/>
                </a:solidFill>
              </a:rPr>
            </a:br>
            <a:r>
              <a:rPr lang="es-CO" sz="3200" b="1" dirty="0">
                <a:solidFill>
                  <a:srgbClr val="FFC000"/>
                </a:solidFill>
              </a:rPr>
              <a:t>BACTERIA</a:t>
            </a:r>
            <a:br>
              <a:rPr lang="es-CO" sz="3200" b="1" dirty="0">
                <a:solidFill>
                  <a:srgbClr val="FFC000"/>
                </a:solidFill>
              </a:rPr>
            </a:br>
            <a:endParaRPr lang="es-CO" sz="3200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46336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The </a:t>
            </a:r>
            <a:r>
              <a:rPr lang="en-US" i="1" dirty="0"/>
              <a:t>United States will work domestically and internationally to prevent, </a:t>
            </a:r>
            <a:r>
              <a:rPr lang="en-US" i="1" dirty="0" smtClean="0"/>
              <a:t>detect, and </a:t>
            </a:r>
            <a:r>
              <a:rPr lang="en-US" i="1" dirty="0"/>
              <a:t>control illness and death related to infections caused by antibiotic- </a:t>
            </a:r>
            <a:r>
              <a:rPr lang="en-US" i="1" dirty="0" smtClean="0"/>
              <a:t>resistant bacteria </a:t>
            </a:r>
            <a:r>
              <a:rPr lang="en-US" i="1" dirty="0"/>
              <a:t>by implementing measures to mitigate the emergence and spread of </a:t>
            </a:r>
            <a:r>
              <a:rPr lang="en-US" i="1" dirty="0" smtClean="0"/>
              <a:t>antibiotic resistance </a:t>
            </a:r>
            <a:r>
              <a:rPr lang="en-US" i="1" dirty="0"/>
              <a:t>and ensuring the continued availability of therapeutics for the treatment </a:t>
            </a:r>
            <a:r>
              <a:rPr lang="en-US" i="1" dirty="0" smtClean="0"/>
              <a:t>of </a:t>
            </a:r>
            <a:r>
              <a:rPr lang="es-CO" i="1" dirty="0" err="1" smtClean="0"/>
              <a:t>bacterial</a:t>
            </a:r>
            <a:r>
              <a:rPr lang="es-CO" i="1" dirty="0" smtClean="0"/>
              <a:t> </a:t>
            </a:r>
            <a:r>
              <a:rPr lang="es-CO" i="1" dirty="0" err="1"/>
              <a:t>infections</a:t>
            </a:r>
            <a:r>
              <a:rPr lang="es-CO" i="1" dirty="0" smtClean="0"/>
              <a:t>. </a:t>
            </a:r>
          </a:p>
          <a:p>
            <a:pPr marL="0" indent="0">
              <a:buNone/>
            </a:pPr>
            <a:endParaRPr lang="es-CO" i="1" dirty="0"/>
          </a:p>
          <a:p>
            <a:pPr marL="0" indent="0">
              <a:buNone/>
            </a:pPr>
            <a:r>
              <a:rPr lang="es-CO" sz="2000" dirty="0" err="1" smtClean="0">
                <a:solidFill>
                  <a:srgbClr val="FFC000"/>
                </a:solidFill>
              </a:rPr>
              <a:t>September</a:t>
            </a:r>
            <a:r>
              <a:rPr lang="es-CO" sz="2000" dirty="0" smtClean="0">
                <a:solidFill>
                  <a:srgbClr val="FFC000"/>
                </a:solidFill>
              </a:rPr>
              <a:t> </a:t>
            </a:r>
            <a:r>
              <a:rPr lang="es-CO" sz="2000" dirty="0">
                <a:solidFill>
                  <a:srgbClr val="FFC000"/>
                </a:solidFill>
              </a:rPr>
              <a:t>2014</a:t>
            </a:r>
          </a:p>
        </p:txBody>
      </p:sp>
      <p:pic>
        <p:nvPicPr>
          <p:cNvPr id="4" name="Picture 2" descr="http://patriciagallardo.com/wp-content/uploads/2012/04/Logo-la-Casa-Blanca-Patricia-gallardo-blog-el-color-comun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335" y="167277"/>
            <a:ext cx="2429814" cy="165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780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 smtClean="0">
                <a:solidFill>
                  <a:srgbClr val="FFC000"/>
                </a:solidFill>
              </a:rPr>
              <a:t>SITUACION LATINOAMERICA</a:t>
            </a:r>
            <a:endParaRPr lang="es-CO" sz="4000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CO" i="1" dirty="0"/>
              <a:t>Por otra parte, la resistencia de </a:t>
            </a:r>
            <a:r>
              <a:rPr lang="es-CO" i="1" dirty="0" smtClean="0"/>
              <a:t>las </a:t>
            </a:r>
            <a:r>
              <a:rPr lang="es-CO" i="1" dirty="0" err="1" smtClean="0"/>
              <a:t>enterobacterias</a:t>
            </a:r>
            <a:r>
              <a:rPr lang="es-CO" i="1" dirty="0" smtClean="0"/>
              <a:t> </a:t>
            </a:r>
            <a:r>
              <a:rPr lang="es-CO" i="1" dirty="0"/>
              <a:t>es de gran importancia en la Región, particularmente por la gran difusión </a:t>
            </a:r>
            <a:r>
              <a:rPr lang="es-CO" i="1" dirty="0" smtClean="0"/>
              <a:t>de </a:t>
            </a:r>
            <a:r>
              <a:rPr lang="es-CO" i="1" dirty="0" err="1" smtClean="0"/>
              <a:t>betalactamasas</a:t>
            </a:r>
            <a:r>
              <a:rPr lang="es-CO" i="1" dirty="0" smtClean="0"/>
              <a:t> </a:t>
            </a:r>
            <a:r>
              <a:rPr lang="es-CO" i="1" dirty="0"/>
              <a:t>de espectro extendido (BLEE) de tipo CTX-M, algunas de las cuales se </a:t>
            </a:r>
            <a:r>
              <a:rPr lang="es-CO" i="1" dirty="0" smtClean="0"/>
              <a:t>originaron en </a:t>
            </a:r>
            <a:r>
              <a:rPr lang="es-CO" i="1" dirty="0"/>
              <a:t>América Latina</a:t>
            </a:r>
            <a:r>
              <a:rPr lang="es-CO" i="1" dirty="0" smtClean="0"/>
              <a:t>.</a:t>
            </a:r>
          </a:p>
          <a:p>
            <a:pPr marL="0" indent="0">
              <a:buNone/>
            </a:pPr>
            <a:endParaRPr lang="es-CO" i="1" dirty="0" smtClean="0"/>
          </a:p>
          <a:p>
            <a:pPr marL="0" indent="0">
              <a:buNone/>
            </a:pPr>
            <a:r>
              <a:rPr lang="es-CO" dirty="0"/>
              <a:t>En </a:t>
            </a:r>
            <a:r>
              <a:rPr lang="es-CO" dirty="0" smtClean="0"/>
              <a:t>Estados </a:t>
            </a:r>
            <a:r>
              <a:rPr lang="es-CO" dirty="0"/>
              <a:t>Unidos de América, el </a:t>
            </a:r>
            <a:r>
              <a:rPr lang="es-CO" dirty="0" smtClean="0"/>
              <a:t>proyecto </a:t>
            </a:r>
            <a:r>
              <a:rPr lang="pt-BR" dirty="0" smtClean="0"/>
              <a:t>de </a:t>
            </a:r>
            <a:r>
              <a:rPr lang="pt-BR" dirty="0" err="1"/>
              <a:t>vigilancia</a:t>
            </a:r>
            <a:r>
              <a:rPr lang="pt-BR" dirty="0"/>
              <a:t> de agentes patógenos </a:t>
            </a:r>
            <a:r>
              <a:rPr lang="pt-BR" dirty="0" smtClean="0"/>
              <a:t>de </a:t>
            </a:r>
            <a:r>
              <a:rPr lang="es-CO" dirty="0" smtClean="0"/>
              <a:t>importancia </a:t>
            </a:r>
            <a:r>
              <a:rPr lang="es-CO" dirty="0"/>
              <a:t>epidemiológica (</a:t>
            </a:r>
            <a:r>
              <a:rPr lang="es-CO" b="1" dirty="0"/>
              <a:t>SCOPE</a:t>
            </a:r>
            <a:r>
              <a:rPr lang="es-CO" b="1" dirty="0" smtClean="0"/>
              <a:t>, </a:t>
            </a:r>
            <a:r>
              <a:rPr lang="es-CO" dirty="0" smtClean="0"/>
              <a:t>por </a:t>
            </a:r>
            <a:r>
              <a:rPr lang="es-CO" dirty="0"/>
              <a:t>su sigla en inglés) indica que 60% </a:t>
            </a:r>
            <a:r>
              <a:rPr lang="es-CO" dirty="0" smtClean="0"/>
              <a:t>de las </a:t>
            </a:r>
            <a:r>
              <a:rPr lang="es-CO" dirty="0"/>
              <a:t>bacteriemias nosocomiales son </a:t>
            </a:r>
            <a:r>
              <a:rPr lang="es-CO" dirty="0" smtClean="0"/>
              <a:t>causadas por </a:t>
            </a:r>
            <a:r>
              <a:rPr lang="es-CO" dirty="0"/>
              <a:t>cocos </a:t>
            </a:r>
            <a:r>
              <a:rPr lang="es-CO" dirty="0" err="1"/>
              <a:t>grampositivos</a:t>
            </a:r>
            <a:r>
              <a:rPr lang="es-CO" dirty="0"/>
              <a:t> (2) </a:t>
            </a:r>
            <a:r>
              <a:rPr lang="es-CO" dirty="0" smtClean="0"/>
              <a:t>aerobios o </a:t>
            </a:r>
            <a:r>
              <a:rPr lang="es-CO" dirty="0"/>
              <a:t>facultativos. Los datos del </a:t>
            </a:r>
            <a:r>
              <a:rPr lang="es-CO" dirty="0" smtClean="0"/>
              <a:t>Sistema Informático </a:t>
            </a:r>
            <a:r>
              <a:rPr lang="es-CO" dirty="0"/>
              <a:t>de Resistencia (</a:t>
            </a:r>
            <a:r>
              <a:rPr lang="es-CO" b="1" dirty="0"/>
              <a:t>SIR</a:t>
            </a:r>
            <a:r>
              <a:rPr lang="es-CO" dirty="0"/>
              <a:t>), </a:t>
            </a:r>
            <a:r>
              <a:rPr lang="es-CO" dirty="0" smtClean="0"/>
              <a:t>Programa Argentino </a:t>
            </a:r>
            <a:r>
              <a:rPr lang="es-CO" dirty="0"/>
              <a:t>de Resistencia a </a:t>
            </a:r>
            <a:r>
              <a:rPr lang="es-CO" dirty="0" smtClean="0"/>
              <a:t>Antibacterianos de </a:t>
            </a:r>
            <a:r>
              <a:rPr lang="es-CO" dirty="0"/>
              <a:t>la Sociedad Argentina </a:t>
            </a:r>
            <a:r>
              <a:rPr lang="es-CO" dirty="0" smtClean="0"/>
              <a:t>de  Bacteriología </a:t>
            </a:r>
            <a:r>
              <a:rPr lang="es-CO" dirty="0"/>
              <a:t>Clínica (</a:t>
            </a:r>
            <a:r>
              <a:rPr lang="es-CO" b="1" dirty="0"/>
              <a:t>SADEBAC</a:t>
            </a:r>
            <a:r>
              <a:rPr lang="es-CO" dirty="0"/>
              <a:t>), </a:t>
            </a:r>
            <a:r>
              <a:rPr lang="es-CO" dirty="0" smtClean="0"/>
              <a:t>son semejantes </a:t>
            </a:r>
            <a:r>
              <a:rPr lang="es-CO" dirty="0"/>
              <a:t>(4). Los datos de la </a:t>
            </a:r>
            <a:r>
              <a:rPr lang="es-CO" dirty="0" smtClean="0"/>
              <a:t>encuesta de </a:t>
            </a:r>
            <a:r>
              <a:rPr lang="es-CO" dirty="0"/>
              <a:t>la Asociación Panamericana de </a:t>
            </a:r>
            <a:r>
              <a:rPr lang="es-CO" dirty="0" err="1" smtClean="0"/>
              <a:t>Infectología</a:t>
            </a:r>
            <a:r>
              <a:rPr lang="es-CO" dirty="0" smtClean="0"/>
              <a:t> (</a:t>
            </a:r>
            <a:r>
              <a:rPr lang="es-CO" b="1" dirty="0"/>
              <a:t>API</a:t>
            </a:r>
            <a:r>
              <a:rPr lang="es-CO" dirty="0"/>
              <a:t>) también coinciden </a:t>
            </a:r>
            <a:r>
              <a:rPr lang="es-CO" dirty="0" smtClean="0"/>
              <a:t>para toda </a:t>
            </a:r>
            <a:r>
              <a:rPr lang="es-CO" dirty="0"/>
              <a:t>América </a:t>
            </a:r>
            <a:r>
              <a:rPr lang="es-CO" dirty="0" smtClean="0"/>
              <a:t>Latina.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i="1" dirty="0" err="1" smtClean="0"/>
              <a:t>Rev</a:t>
            </a:r>
            <a:r>
              <a:rPr lang="es-CO" i="1" dirty="0" smtClean="0"/>
              <a:t> </a:t>
            </a:r>
            <a:r>
              <a:rPr lang="es-CO" i="1" dirty="0" err="1"/>
              <a:t>Panam</a:t>
            </a:r>
            <a:r>
              <a:rPr lang="es-CO" i="1" dirty="0"/>
              <a:t> Salud Publica </a:t>
            </a:r>
            <a:r>
              <a:rPr lang="es-CO" dirty="0"/>
              <a:t>30(6), 2011</a:t>
            </a:r>
          </a:p>
        </p:txBody>
      </p:sp>
    </p:spTree>
    <p:extLst>
      <p:ext uri="{BB962C8B-B14F-4D97-AF65-F5344CB8AC3E}">
        <p14:creationId xmlns:p14="http://schemas.microsoft.com/office/powerpoint/2010/main" val="106986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8447468" cy="1325563"/>
          </a:xfrm>
        </p:spPr>
        <p:txBody>
          <a:bodyPr>
            <a:normAutofit fontScale="90000"/>
          </a:bodyPr>
          <a:lstStyle/>
          <a:p>
            <a:r>
              <a:rPr lang="es-CO" sz="4000" b="1" dirty="0" smtClean="0">
                <a:solidFill>
                  <a:srgbClr val="FFC000"/>
                </a:solidFill>
              </a:rPr>
              <a:t>Educación en resistencia antimicrobiana: Un problema de atención primaria</a:t>
            </a:r>
            <a:endParaRPr lang="es-CO" sz="4000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0000" y="2060619"/>
            <a:ext cx="10233800" cy="4116343"/>
          </a:xfrm>
        </p:spPr>
        <p:txBody>
          <a:bodyPr>
            <a:normAutofit/>
          </a:bodyPr>
          <a:lstStyle/>
          <a:p>
            <a:r>
              <a:rPr lang="es-CO" dirty="0" smtClean="0"/>
              <a:t>La resistencia a antimicrobianos como un problema ecológico y no solo relacionado con el sistema de salud, es un problema que requiere la intervención de todos los entes estatales.</a:t>
            </a:r>
          </a:p>
          <a:p>
            <a:endParaRPr lang="es-CO" dirty="0"/>
          </a:p>
          <a:p>
            <a:r>
              <a:rPr lang="es-CO" dirty="0" smtClean="0"/>
              <a:t>La inclusión de programas educativos a nivel infantil generara mayor impacto que en programas de educación para adultos y campañas publicitarias. De esta manera se controlara el uso indiscriminado de antibióticos. 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150" y="629443"/>
            <a:ext cx="2152650" cy="10668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7342" y="5025621"/>
            <a:ext cx="10953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4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30060" cy="1325563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 smtClean="0">
                <a:solidFill>
                  <a:srgbClr val="FFC000"/>
                </a:solidFill>
              </a:rPr>
              <a:t>Resistencia bacteriana como fenómeno evolutivo</a:t>
            </a:r>
            <a:endParaRPr lang="es-CO" sz="3600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486482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19999" y="5904570"/>
            <a:ext cx="914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chemeClr val="bg1"/>
                </a:solidFill>
              </a:rPr>
              <a:t>PANORAMA DE </a:t>
            </a:r>
            <a:r>
              <a:rPr lang="es-CO" sz="1200" b="1" dirty="0" smtClean="0">
                <a:solidFill>
                  <a:schemeClr val="bg1"/>
                </a:solidFill>
              </a:rPr>
              <a:t>LA RESISTENCIA </a:t>
            </a:r>
            <a:r>
              <a:rPr lang="es-CO" sz="1200" b="1" dirty="0">
                <a:solidFill>
                  <a:schemeClr val="bg1"/>
                </a:solidFill>
              </a:rPr>
              <a:t>BACTERIANA</a:t>
            </a:r>
            <a:r>
              <a:rPr lang="es-CO" sz="1200" b="1" dirty="0" smtClean="0">
                <a:solidFill>
                  <a:schemeClr val="bg1"/>
                </a:solidFill>
              </a:rPr>
              <a:t>: Un </a:t>
            </a:r>
            <a:r>
              <a:rPr lang="es-CO" sz="1200" b="1" dirty="0">
                <a:solidFill>
                  <a:schemeClr val="bg1"/>
                </a:solidFill>
              </a:rPr>
              <a:t>problema </a:t>
            </a:r>
            <a:r>
              <a:rPr lang="es-CO" sz="1200" b="1" dirty="0" smtClean="0">
                <a:solidFill>
                  <a:schemeClr val="bg1"/>
                </a:solidFill>
              </a:rPr>
              <a:t>mundial. </a:t>
            </a:r>
            <a:r>
              <a:rPr lang="es-CO" sz="1200" dirty="0" smtClean="0">
                <a:solidFill>
                  <a:schemeClr val="bg1"/>
                </a:solidFill>
              </a:rPr>
              <a:t>Patricia </a:t>
            </a:r>
            <a:r>
              <a:rPr lang="es-CO" sz="1200" dirty="0">
                <a:solidFill>
                  <a:schemeClr val="bg1"/>
                </a:solidFill>
              </a:rPr>
              <a:t>García</a:t>
            </a:r>
          </a:p>
          <a:p>
            <a:r>
              <a:rPr lang="es-CO" sz="1200" dirty="0">
                <a:solidFill>
                  <a:schemeClr val="bg1"/>
                </a:solidFill>
              </a:rPr>
              <a:t>Laboratorio de </a:t>
            </a:r>
            <a:r>
              <a:rPr lang="es-CO" sz="1200" dirty="0" smtClean="0">
                <a:solidFill>
                  <a:schemeClr val="bg1"/>
                </a:solidFill>
              </a:rPr>
              <a:t>Microbiología Pontificia </a:t>
            </a:r>
            <a:r>
              <a:rPr lang="es-CO" sz="1200" dirty="0">
                <a:solidFill>
                  <a:schemeClr val="bg1"/>
                </a:solidFill>
              </a:rPr>
              <a:t>Universidad Católica de </a:t>
            </a:r>
            <a:r>
              <a:rPr lang="es-CO" sz="1200" dirty="0" smtClean="0">
                <a:solidFill>
                  <a:schemeClr val="bg1"/>
                </a:solidFill>
              </a:rPr>
              <a:t>Chile 2013</a:t>
            </a:r>
            <a:endParaRPr lang="es-CO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304403" cy="685799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4850" y="4906849"/>
            <a:ext cx="1382700" cy="182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974501" y="506645"/>
            <a:ext cx="543917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0" i="0" u="none" strike="noStrike" baseline="0" dirty="0" smtClean="0">
                <a:latin typeface="MyriadPro-Regular"/>
              </a:rPr>
              <a:t>La presente publicación forma parte del Proyecto “Educación en Salud Escolar, con énfasis en enfermedades infecciosas y resistencia</a:t>
            </a:r>
          </a:p>
          <a:p>
            <a:r>
              <a:rPr lang="es-CO" b="0" i="0" u="none" strike="noStrike" baseline="0" dirty="0" smtClean="0">
                <a:latin typeface="MyriadPro-Regular"/>
              </a:rPr>
              <a:t>bacteriana a los antibióticos, a través de la Estrategia Niño a Niño, en el contexto del Buen Vivir”, que ejecuta el</a:t>
            </a:r>
          </a:p>
          <a:p>
            <a:r>
              <a:rPr lang="es-CO" b="0" i="0" u="none" strike="noStrike" baseline="0" dirty="0" smtClean="0">
                <a:latin typeface="MyriadPro-Regular"/>
              </a:rPr>
              <a:t>Centro de Capacitación Estudio y Difusión Niño a Niño, en convenio</a:t>
            </a:r>
          </a:p>
          <a:p>
            <a:r>
              <a:rPr lang="es-CO" b="0" i="0" u="none" strike="noStrike" baseline="0" dirty="0" smtClean="0">
                <a:latin typeface="MyriadPro-Regular"/>
              </a:rPr>
              <a:t>con </a:t>
            </a:r>
            <a:r>
              <a:rPr lang="es-CO" b="0" i="0" u="none" strike="noStrike" baseline="0" dirty="0" err="1" smtClean="0">
                <a:latin typeface="MyriadPro-Regular"/>
              </a:rPr>
              <a:t>ReAct</a:t>
            </a:r>
            <a:r>
              <a:rPr lang="es-CO" b="0" i="0" u="none" strike="noStrike" baseline="0" dirty="0" smtClean="0">
                <a:latin typeface="MyriadPro-Regular"/>
              </a:rPr>
              <a:t> como parte de su programa “Hacia Plataformas</a:t>
            </a:r>
          </a:p>
          <a:p>
            <a:r>
              <a:rPr lang="es-CO" b="0" i="0" u="none" strike="noStrike" baseline="0" dirty="0" smtClean="0">
                <a:latin typeface="MyriadPro-Regular"/>
              </a:rPr>
              <a:t>Nacionales y Regionales de Políticas para Gestionar la Resistencia</a:t>
            </a:r>
          </a:p>
          <a:p>
            <a:r>
              <a:rPr lang="es-CO" b="0" i="0" u="none" strike="noStrike" baseline="0" dirty="0" smtClean="0">
                <a:latin typeface="MyriadPro-Regular"/>
              </a:rPr>
              <a:t>a los Antibióticos, involucrando a Organizaciones de la Sociedad</a:t>
            </a:r>
          </a:p>
          <a:p>
            <a:r>
              <a:rPr lang="es-CO" b="0" i="0" u="none" strike="noStrike" baseline="0" dirty="0" smtClean="0">
                <a:latin typeface="MyriadPro-Regular"/>
              </a:rPr>
              <a:t>Civil en la Movilización Social, la Educación y la Comunicación”.</a:t>
            </a:r>
          </a:p>
          <a:p>
            <a:r>
              <a:rPr lang="es-CO" b="0" i="0" u="none" strike="noStrike" baseline="0" dirty="0" smtClean="0">
                <a:latin typeface="MyriadPro-Regular"/>
              </a:rPr>
              <a:t>Dicho programa se desarrolla además en Ghana, Tailandia,</a:t>
            </a:r>
          </a:p>
          <a:p>
            <a:r>
              <a:rPr lang="es-CO" b="0" i="0" u="none" strike="noStrike" baseline="0" dirty="0" smtClean="0">
                <a:latin typeface="MyriadPro-Regular"/>
              </a:rPr>
              <a:t>Malasia, Indonesia y Nicaragua.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679" y="631601"/>
            <a:ext cx="5671466" cy="51054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9770" y="5038500"/>
            <a:ext cx="10953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0614" y="365125"/>
            <a:ext cx="10143186" cy="1325563"/>
          </a:xfrm>
        </p:spPr>
        <p:txBody>
          <a:bodyPr/>
          <a:lstStyle/>
          <a:p>
            <a:r>
              <a:rPr lang="es-CO" dirty="0" smtClean="0">
                <a:solidFill>
                  <a:srgbClr val="FFC000"/>
                </a:solidFill>
              </a:rPr>
              <a:t>REACT: </a:t>
            </a:r>
            <a:endParaRPr lang="es-CO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En </a:t>
            </a:r>
            <a:r>
              <a:rPr lang="es-CO" dirty="0" smtClean="0"/>
              <a:t>los países </a:t>
            </a:r>
            <a:r>
              <a:rPr lang="es-CO" dirty="0"/>
              <a:t>de bajos y medios ingresos, el 70% de las </a:t>
            </a:r>
            <a:r>
              <a:rPr lang="es-CO" dirty="0" smtClean="0"/>
              <a:t>infecciones neonatales </a:t>
            </a:r>
            <a:r>
              <a:rPr lang="es-CO" dirty="0"/>
              <a:t>adquiridas en el hospital, no pueden </a:t>
            </a:r>
            <a:r>
              <a:rPr lang="es-CO" dirty="0" smtClean="0"/>
              <a:t>ser tratadas </a:t>
            </a:r>
            <a:r>
              <a:rPr lang="es-CO" dirty="0"/>
              <a:t>con éxito usando las recomendaciones de la </a:t>
            </a:r>
            <a:r>
              <a:rPr lang="es-CO" dirty="0" smtClean="0"/>
              <a:t>Organización Mundial </a:t>
            </a:r>
            <a:r>
              <a:rPr lang="es-CO" dirty="0"/>
              <a:t>de la Salud (OMS). </a:t>
            </a:r>
            <a:endParaRPr lang="es-CO" dirty="0" smtClean="0"/>
          </a:p>
          <a:p>
            <a:r>
              <a:rPr lang="es-CO" dirty="0"/>
              <a:t>En Inglaterra y Gales, el número de defunciones </a:t>
            </a:r>
            <a:r>
              <a:rPr lang="es-CO" dirty="0" smtClean="0"/>
              <a:t>ocasionadas por </a:t>
            </a:r>
            <a:r>
              <a:rPr lang="es-CO" i="1" dirty="0" err="1"/>
              <a:t>Staphylococcus</a:t>
            </a:r>
            <a:r>
              <a:rPr lang="es-CO" i="1" dirty="0"/>
              <a:t> </a:t>
            </a:r>
            <a:r>
              <a:rPr lang="es-CO" i="1" dirty="0" err="1"/>
              <a:t>aureus</a:t>
            </a:r>
            <a:r>
              <a:rPr lang="es-CO" i="1" dirty="0"/>
              <a:t> </a:t>
            </a:r>
            <a:r>
              <a:rPr lang="es-CO" dirty="0"/>
              <a:t>resistente a la </a:t>
            </a:r>
            <a:r>
              <a:rPr lang="es-CO" dirty="0" err="1"/>
              <a:t>meticilina</a:t>
            </a:r>
            <a:r>
              <a:rPr lang="es-CO" dirty="0"/>
              <a:t> (SARM</a:t>
            </a:r>
            <a:r>
              <a:rPr lang="es-CO" dirty="0" smtClean="0"/>
              <a:t>) pasó </a:t>
            </a:r>
            <a:r>
              <a:rPr lang="es-CO" dirty="0"/>
              <a:t>de menos de 50 en 1993 a más de 1.600 en el </a:t>
            </a:r>
            <a:r>
              <a:rPr lang="es-CO" dirty="0" smtClean="0"/>
              <a:t>año 2006. </a:t>
            </a:r>
            <a:r>
              <a:rPr lang="es-CO" dirty="0"/>
              <a:t>En el sudeste asiático, se calcula que un niño pierde la vida cada </a:t>
            </a:r>
            <a:r>
              <a:rPr lang="es-CO" dirty="0" smtClean="0"/>
              <a:t>dos minutos </a:t>
            </a:r>
            <a:r>
              <a:rPr lang="es-CO" dirty="0"/>
              <a:t>por la acción de bacterias resistentes</a:t>
            </a:r>
            <a:r>
              <a:rPr lang="es-CO" dirty="0" smtClean="0"/>
              <a:t>.</a:t>
            </a: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648" y="494506"/>
            <a:ext cx="21526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5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4000" b="1" dirty="0">
                <a:solidFill>
                  <a:srgbClr val="FFC000"/>
                </a:solidFill>
              </a:rPr>
              <a:t>La resistencia bacteriana en </a:t>
            </a:r>
            <a:r>
              <a:rPr lang="es-CO" sz="4000" b="1" dirty="0" smtClean="0">
                <a:solidFill>
                  <a:srgbClr val="FFC000"/>
                </a:solidFill>
              </a:rPr>
              <a:t>los países </a:t>
            </a:r>
            <a:r>
              <a:rPr lang="es-CO" sz="4000" b="1" dirty="0">
                <a:solidFill>
                  <a:srgbClr val="FFC000"/>
                </a:solidFill>
              </a:rPr>
              <a:t>del área andina</a:t>
            </a:r>
            <a:endParaRPr lang="es-CO" sz="4000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401" y="1592508"/>
            <a:ext cx="7239197" cy="51178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801" y="5643563"/>
            <a:ext cx="21526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7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760" y="365125"/>
            <a:ext cx="11410681" cy="1325563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 smtClean="0">
                <a:solidFill>
                  <a:srgbClr val="FFC000"/>
                </a:solidFill>
              </a:rPr>
              <a:t>Resistencia bacteriana nosocomial en </a:t>
            </a:r>
            <a:r>
              <a:rPr lang="es-CO" sz="4000" b="1" dirty="0" err="1" smtClean="0">
                <a:solidFill>
                  <a:srgbClr val="FFC000"/>
                </a:solidFill>
              </a:rPr>
              <a:t>latinoamerica</a:t>
            </a:r>
            <a:endParaRPr lang="es-CO" sz="4000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342" y="1690688"/>
            <a:ext cx="7229475" cy="51149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1165" y="5553411"/>
            <a:ext cx="21526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0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4000" b="1" dirty="0">
                <a:solidFill>
                  <a:srgbClr val="FFC000"/>
                </a:solidFill>
              </a:rPr>
              <a:t>Situación Colombia: "Panorama nacional de la resistencia bacteriana como elemento fundamental para la seguridad del paciente"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1616729" y="6311900"/>
            <a:ext cx="6290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/>
              <a:t>Entramado, vol. 7, núm. 2, julio-diciembre, 2011, pp. 198-214</a:t>
            </a:r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1285741" y="2021983"/>
            <a:ext cx="962051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/>
              <a:t>En donde esta ubicado el concepto de resistencia bacteriana para las instituciones colombianas?</a:t>
            </a:r>
          </a:p>
          <a:p>
            <a:endParaRPr lang="es-CO" sz="2000" dirty="0"/>
          </a:p>
          <a:p>
            <a:pPr marL="285750" indent="-285750">
              <a:buFontTx/>
              <a:buChar char="-"/>
            </a:pPr>
            <a:r>
              <a:rPr lang="es-CO" sz="2000" dirty="0" smtClean="0"/>
              <a:t>Seguridad del paciente</a:t>
            </a:r>
          </a:p>
          <a:p>
            <a:pPr marL="285750" indent="-285750">
              <a:buFontTx/>
              <a:buChar char="-"/>
            </a:pPr>
            <a:r>
              <a:rPr lang="es-CO" sz="2000" dirty="0" err="1" smtClean="0"/>
              <a:t>Gestion</a:t>
            </a:r>
            <a:r>
              <a:rPr lang="es-CO" sz="2000" dirty="0" smtClean="0"/>
              <a:t> de la calidad</a:t>
            </a:r>
          </a:p>
          <a:p>
            <a:pPr marL="285750" indent="-285750">
              <a:buFontTx/>
              <a:buChar char="-"/>
            </a:pPr>
            <a:r>
              <a:rPr lang="es-CO" sz="2000" dirty="0" smtClean="0"/>
              <a:t>Vigilancia epidemiológica</a:t>
            </a:r>
          </a:p>
          <a:p>
            <a:pPr marL="285750" indent="-285750">
              <a:buFontTx/>
              <a:buChar char="-"/>
            </a:pPr>
            <a:r>
              <a:rPr lang="es-CO" sz="2000" dirty="0" smtClean="0"/>
              <a:t>Salud publica</a:t>
            </a:r>
          </a:p>
          <a:p>
            <a:pPr marL="285750" indent="-285750">
              <a:buFontTx/>
              <a:buChar char="-"/>
            </a:pPr>
            <a:r>
              <a:rPr lang="es-CO" sz="2000" dirty="0" smtClean="0"/>
              <a:t>Universidades</a:t>
            </a:r>
          </a:p>
          <a:p>
            <a:endParaRPr lang="es-CO" sz="2000" dirty="0"/>
          </a:p>
          <a:p>
            <a:r>
              <a:rPr lang="es-CO" sz="3200" b="1" i="1" dirty="0" smtClean="0">
                <a:solidFill>
                  <a:srgbClr val="FFC000"/>
                </a:solidFill>
              </a:rPr>
              <a:t>Quien se encargara en Colombia de gestionar este riesgo y de controlarlo como en el resto del mundo?</a:t>
            </a:r>
            <a:endParaRPr lang="es-CO" sz="32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2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4000" b="1" dirty="0" smtClean="0">
                <a:solidFill>
                  <a:srgbClr val="FFC000"/>
                </a:solidFill>
              </a:rPr>
              <a:t>Colombia: resistencia a gramnegativos</a:t>
            </a:r>
            <a:endParaRPr lang="es-CO" sz="4000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1690688"/>
            <a:ext cx="10506075" cy="436238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312535" y="6280508"/>
            <a:ext cx="171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GREBO 2013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1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4000" b="1" dirty="0" smtClean="0">
                <a:solidFill>
                  <a:srgbClr val="FFC000"/>
                </a:solidFill>
              </a:rPr>
              <a:t>Colombia: resistencia gramnegativos no fermentadores</a:t>
            </a:r>
            <a:endParaRPr lang="es-CO" sz="4000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22080"/>
            <a:ext cx="5330780" cy="43700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980" y="1722079"/>
            <a:ext cx="5364788" cy="437004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312535" y="6280508"/>
            <a:ext cx="171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GREBO 2013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0396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4000" b="1" dirty="0" smtClean="0">
                <a:solidFill>
                  <a:srgbClr val="FFC000"/>
                </a:solidFill>
              </a:rPr>
              <a:t>Colombia: resistencia a </a:t>
            </a:r>
            <a:r>
              <a:rPr lang="es-CO" sz="4000" b="1" dirty="0" err="1" smtClean="0">
                <a:solidFill>
                  <a:srgbClr val="FFC000"/>
                </a:solidFill>
              </a:rPr>
              <a:t>grampositivos</a:t>
            </a:r>
            <a:endParaRPr lang="es-CO" sz="4000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77206"/>
            <a:ext cx="10477500" cy="444817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312535" y="6280508"/>
            <a:ext cx="171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GREBO 2013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977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55143"/>
            <a:ext cx="10359887" cy="61504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555142"/>
            <a:ext cx="10359888" cy="611640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7" y="521055"/>
            <a:ext cx="10359889" cy="62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9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4000" b="1" dirty="0" smtClean="0">
                <a:solidFill>
                  <a:srgbClr val="FFC000"/>
                </a:solidFill>
              </a:rPr>
              <a:t>La resistencia humana a las bacterias como mecanismo de evolución</a:t>
            </a:r>
            <a:endParaRPr lang="es-CO" sz="4000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90688"/>
            <a:ext cx="10515601" cy="48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1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4000" dirty="0" smtClean="0">
                <a:solidFill>
                  <a:srgbClr val="FFC000"/>
                </a:solidFill>
              </a:rPr>
              <a:t>NDM Colombia 2012 – 2014 (INS)</a:t>
            </a:r>
            <a:endParaRPr lang="es-CO" sz="4000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188" y="1442434"/>
            <a:ext cx="7831361" cy="513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4425" y="471784"/>
            <a:ext cx="10515600" cy="1325563"/>
          </a:xfrm>
        </p:spPr>
        <p:txBody>
          <a:bodyPr/>
          <a:lstStyle/>
          <a:p>
            <a:endParaRPr lang="es-CO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4425" y="1975945"/>
            <a:ext cx="10233800" cy="4597758"/>
          </a:xfrm>
        </p:spPr>
        <p:txBody>
          <a:bodyPr>
            <a:normAutofit fontScale="85000" lnSpcReduction="20000"/>
          </a:bodyPr>
          <a:lstStyle/>
          <a:p>
            <a:r>
              <a:rPr lang="es-CO" dirty="0" smtClean="0"/>
              <a:t>No hay datos de  la región</a:t>
            </a:r>
          </a:p>
          <a:p>
            <a:r>
              <a:rPr lang="es-CO" dirty="0" smtClean="0"/>
              <a:t>Los reportes de resistencia no se reflejan en políticas publicas a nivel departamental</a:t>
            </a:r>
          </a:p>
          <a:p>
            <a:r>
              <a:rPr lang="es-CO" dirty="0" smtClean="0"/>
              <a:t>No hay voluntad política para el control del uso indiscriminado de antibióticos en los hospitales y ambulatoriamente</a:t>
            </a:r>
          </a:p>
          <a:p>
            <a:r>
              <a:rPr lang="es-CO" dirty="0" smtClean="0"/>
              <a:t>No se percibe como un problema de salud publica</a:t>
            </a:r>
          </a:p>
          <a:p>
            <a:r>
              <a:rPr lang="es-CO" dirty="0" smtClean="0"/>
              <a:t>Las preocupaciones sobre resistencia son solo al interior de algunas instituciones , sin entender que es un problema global</a:t>
            </a:r>
          </a:p>
          <a:p>
            <a:r>
              <a:rPr lang="es-CO" dirty="0" smtClean="0"/>
              <a:t>El uso indiscriminado de antibióticos en  agricultura y ganadería podría influir negativamente en la resistencia en humanos</a:t>
            </a:r>
          </a:p>
          <a:p>
            <a:r>
              <a:rPr lang="es-CO" dirty="0" smtClean="0"/>
              <a:t>Los profesionales de la salud perciben una resistencia bacteriana elevada en Boyacá, pero no hay estudios</a:t>
            </a:r>
          </a:p>
          <a:p>
            <a:pPr marL="0" indent="0">
              <a:buNone/>
            </a:pPr>
            <a:r>
              <a:rPr lang="es-CO" dirty="0" smtClean="0"/>
              <a:t> </a:t>
            </a:r>
          </a:p>
          <a:p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1120000" y="365125"/>
            <a:ext cx="2705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upload.wikimedia.org/wikipedia/commons/thumb/5/5a/Escudo_de_Boyac%C3%A1.svg/200px-Escudo_de_Boyac%C3%A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194" y="230236"/>
            <a:ext cx="1375406" cy="180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rwflags.com/fotw/images/c/co-bo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25" y="529245"/>
            <a:ext cx="9042460" cy="114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262129" y="798455"/>
            <a:ext cx="6478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 Boyacá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311979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 Boyacá</a:t>
            </a:r>
            <a:endParaRPr lang="es-CO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0000" y="2021983"/>
            <a:ext cx="10233800" cy="4597758"/>
          </a:xfrm>
        </p:spPr>
        <p:txBody>
          <a:bodyPr>
            <a:normAutofit fontScale="92500" lnSpcReduction="20000"/>
          </a:bodyPr>
          <a:lstStyle/>
          <a:p>
            <a:r>
              <a:rPr lang="es-CO" dirty="0" smtClean="0"/>
              <a:t>Perfil epidemiológico y situación local</a:t>
            </a:r>
          </a:p>
          <a:p>
            <a:r>
              <a:rPr lang="es-CO" dirty="0" smtClean="0"/>
              <a:t>Variables clínicas y microbiológicas</a:t>
            </a:r>
          </a:p>
          <a:p>
            <a:r>
              <a:rPr lang="es-CO" dirty="0" smtClean="0"/>
              <a:t>Costos de la resistencia a nivel departamental</a:t>
            </a:r>
          </a:p>
          <a:p>
            <a:r>
              <a:rPr lang="es-CO" dirty="0" smtClean="0"/>
              <a:t>Retribución de la información  a las IPS para gestión de antibióticos</a:t>
            </a:r>
          </a:p>
          <a:p>
            <a:r>
              <a:rPr lang="es-CO" dirty="0" smtClean="0"/>
              <a:t>Guías practica clínica orientadas epidemiológicamente</a:t>
            </a:r>
          </a:p>
          <a:p>
            <a:r>
              <a:rPr lang="es-CO" dirty="0" smtClean="0"/>
              <a:t>Ahorro económico que permita la sostenibilidad de las empresas del sistema de salud</a:t>
            </a:r>
          </a:p>
          <a:p>
            <a:r>
              <a:rPr lang="es-CO" dirty="0" smtClean="0"/>
              <a:t>Años de vida saludables para los pacientes que mueren por infecciones </a:t>
            </a:r>
            <a:r>
              <a:rPr lang="es-CO" dirty="0" err="1" smtClean="0"/>
              <a:t>multiresistentes</a:t>
            </a:r>
            <a:endParaRPr lang="es-CO" dirty="0" smtClean="0"/>
          </a:p>
          <a:p>
            <a:r>
              <a:rPr lang="es-CO" dirty="0" smtClean="0"/>
              <a:t>Efectividad en las terapéuticas por que los tratamientos AB son dirigidos</a:t>
            </a:r>
          </a:p>
          <a:p>
            <a:r>
              <a:rPr lang="es-CO" dirty="0" smtClean="0"/>
              <a:t>La investigación para los estudiantes pasa de ser teoría a realidad, pero esta vez con un sentido social.</a:t>
            </a:r>
          </a:p>
          <a:p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77272"/>
            <a:ext cx="12255757" cy="1853247"/>
          </a:xfrm>
          <a:prstGeom prst="rect">
            <a:avLst/>
          </a:prstGeom>
        </p:spPr>
      </p:pic>
      <p:pic>
        <p:nvPicPr>
          <p:cNvPr id="3074" name="Picture 2" descr="http://zoomcanalonline.com/wp/wp-content/uploads/2014/08/logoescudoupt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064" y="-126922"/>
            <a:ext cx="302393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617590" y="-17206"/>
            <a:ext cx="101871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</a:t>
            </a:r>
            <a:r>
              <a:rPr lang="es-CO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AB: </a:t>
            </a:r>
            <a:r>
              <a:rPr lang="es-CO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rupo vigilancia en </a:t>
            </a:r>
            <a:r>
              <a:rPr lang="es-CO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esistencia                             		</a:t>
            </a:r>
            <a:r>
              <a:rPr lang="es-CO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ntibiótica de </a:t>
            </a:r>
            <a:r>
              <a:rPr lang="es-CO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oyacá 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96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 Boyacá</a:t>
            </a:r>
            <a:endParaRPr lang="es-CO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0000" y="2021983"/>
            <a:ext cx="10233800" cy="4597758"/>
          </a:xfrm>
        </p:spPr>
        <p:txBody>
          <a:bodyPr>
            <a:normAutofit/>
          </a:bodyPr>
          <a:lstStyle/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77272"/>
            <a:ext cx="12255757" cy="1853247"/>
          </a:xfrm>
          <a:prstGeom prst="rect">
            <a:avLst/>
          </a:prstGeom>
        </p:spPr>
      </p:pic>
      <p:pic>
        <p:nvPicPr>
          <p:cNvPr id="3074" name="Picture 2" descr="http://zoomcanalonline.com/wp/wp-content/uploads/2014/08/logoescudoupt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064" y="-126922"/>
            <a:ext cx="302393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617590" y="-17206"/>
            <a:ext cx="101871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</a:t>
            </a:r>
            <a:r>
              <a:rPr lang="es-CO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AB: </a:t>
            </a:r>
            <a:r>
              <a:rPr lang="es-CO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rupo vigilancia en </a:t>
            </a:r>
            <a:r>
              <a:rPr lang="es-CO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esistencia                             		</a:t>
            </a:r>
            <a:r>
              <a:rPr lang="es-CO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ntibiótica de </a:t>
            </a:r>
            <a:r>
              <a:rPr lang="es-CO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oyacá 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77" y="1845216"/>
            <a:ext cx="10515600" cy="477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6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4000" b="1" dirty="0" smtClean="0">
                <a:solidFill>
                  <a:srgbClr val="FFC000"/>
                </a:solidFill>
              </a:rPr>
              <a:t>La resistencia bacteriana….gana.</a:t>
            </a:r>
            <a:endParaRPr lang="es-CO" sz="4000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25" y="1393497"/>
            <a:ext cx="11309995" cy="482518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87626" y="6218685"/>
            <a:ext cx="1130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Mechanisms of β-lactam antimicrobial resistance and epidemiology </a:t>
            </a:r>
            <a:r>
              <a:rPr lang="en-US" sz="1200" dirty="0" smtClean="0"/>
              <a:t>of major </a:t>
            </a:r>
            <a:r>
              <a:rPr lang="en-US" sz="1200" dirty="0"/>
              <a:t>community- and </a:t>
            </a:r>
            <a:r>
              <a:rPr lang="en-US" sz="1200" dirty="0" smtClean="0"/>
              <a:t>healthcare-associated multidrug-resistant </a:t>
            </a:r>
            <a:r>
              <a:rPr lang="en-US" sz="1200" dirty="0"/>
              <a:t>bacteria. </a:t>
            </a:r>
            <a:r>
              <a:rPr lang="en-US" sz="1200" dirty="0" smtClean="0"/>
              <a:t>Tang S, </a:t>
            </a:r>
            <a:r>
              <a:rPr lang="en-US" sz="1200" dirty="0" err="1" smtClean="0"/>
              <a:t>Apisarnthanarak</a:t>
            </a:r>
            <a:r>
              <a:rPr lang="en-US" sz="1200" dirty="0"/>
              <a:t> </a:t>
            </a:r>
            <a:r>
              <a:rPr lang="en-US" sz="1200" dirty="0" smtClean="0"/>
              <a:t>A, Yang Hsu </a:t>
            </a:r>
            <a:r>
              <a:rPr lang="en-US" sz="1200" dirty="0"/>
              <a:t>L. Advanced Drug Delivery Reviews </a:t>
            </a:r>
            <a:r>
              <a:rPr lang="en-US" sz="1200" dirty="0" smtClean="0"/>
              <a:t>(2014</a:t>
            </a:r>
            <a:r>
              <a:rPr lang="en-US" sz="1200" dirty="0"/>
              <a:t>)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356713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1" cy="1325563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 err="1" smtClean="0">
                <a:solidFill>
                  <a:srgbClr val="FFC000"/>
                </a:solidFill>
              </a:rPr>
              <a:t>Betalactamasas</a:t>
            </a:r>
            <a:r>
              <a:rPr lang="es-CO" sz="3600" b="1" dirty="0" smtClean="0">
                <a:solidFill>
                  <a:srgbClr val="FFC000"/>
                </a:solidFill>
              </a:rPr>
              <a:t>…las bacterias vuelven a ganar…</a:t>
            </a:r>
            <a:endParaRPr lang="es-CO" sz="3600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50765"/>
            <a:ext cx="10515600" cy="462619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38200" y="6311900"/>
            <a:ext cx="914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PANORAMA DE </a:t>
            </a:r>
            <a:r>
              <a:rPr lang="es-CO" sz="1200" b="1" dirty="0" smtClean="0"/>
              <a:t>LA RESISTENCIA </a:t>
            </a:r>
            <a:r>
              <a:rPr lang="es-CO" sz="1200" b="1" dirty="0"/>
              <a:t>BACTERIANA</a:t>
            </a:r>
            <a:r>
              <a:rPr lang="es-CO" sz="1200" b="1" dirty="0" smtClean="0"/>
              <a:t>: Un </a:t>
            </a:r>
            <a:r>
              <a:rPr lang="es-CO" sz="1200" b="1" dirty="0"/>
              <a:t>problema </a:t>
            </a:r>
            <a:r>
              <a:rPr lang="es-CO" sz="1200" b="1" dirty="0" smtClean="0"/>
              <a:t>mundial. </a:t>
            </a:r>
            <a:r>
              <a:rPr lang="es-CO" sz="1200" dirty="0" smtClean="0"/>
              <a:t>Patricia </a:t>
            </a:r>
            <a:r>
              <a:rPr lang="es-CO" sz="1200" dirty="0"/>
              <a:t>García</a:t>
            </a:r>
          </a:p>
          <a:p>
            <a:r>
              <a:rPr lang="es-CO" sz="1200" dirty="0"/>
              <a:t>Laboratorio de </a:t>
            </a:r>
            <a:r>
              <a:rPr lang="es-CO" sz="1200" dirty="0" smtClean="0"/>
              <a:t>Microbiología Pontificia </a:t>
            </a:r>
            <a:r>
              <a:rPr lang="es-CO" sz="1200" dirty="0"/>
              <a:t>Universidad Católica de </a:t>
            </a:r>
            <a:r>
              <a:rPr lang="es-CO" sz="1200" dirty="0" smtClean="0"/>
              <a:t>Chile 2013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12543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4000" b="1" dirty="0" smtClean="0">
                <a:solidFill>
                  <a:srgbClr val="FFC000"/>
                </a:solidFill>
              </a:rPr>
              <a:t>Desarrollo de nuevos antibióticos</a:t>
            </a:r>
            <a:endParaRPr lang="es-CO" sz="4000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01" y="1604304"/>
            <a:ext cx="5598297" cy="457265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436497" y="6398284"/>
            <a:ext cx="4443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CID 2008:46 (15 January) • Spellberg et al</a:t>
            </a:r>
            <a:endParaRPr lang="es-CO" sz="1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600" y="1604304"/>
            <a:ext cx="5604627" cy="458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000" b="1" dirty="0" smtClean="0">
                <a:solidFill>
                  <a:srgbClr val="FFC000"/>
                </a:solidFill>
              </a:rPr>
              <a:t>Por que no hay nuevos antibióticos?</a:t>
            </a:r>
            <a:endParaRPr lang="es-CO" sz="4000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0000" y="2009103"/>
            <a:ext cx="10233800" cy="4167859"/>
          </a:xfrm>
        </p:spPr>
        <p:txBody>
          <a:bodyPr/>
          <a:lstStyle/>
          <a:p>
            <a:pPr marL="0" indent="0">
              <a:buNone/>
            </a:pPr>
            <a:r>
              <a:rPr lang="es-CO" b="1" dirty="0" smtClean="0"/>
              <a:t>¨Los </a:t>
            </a:r>
            <a:r>
              <a:rPr lang="es-CO" b="1" dirty="0"/>
              <a:t>bajos niveles actuales de inversión en I + D en los antibióticos podrían sugerir que el modelo de inversión tradicional está fallando </a:t>
            </a:r>
            <a:r>
              <a:rPr lang="es-CO" b="1" dirty="0" smtClean="0"/>
              <a:t>en </a:t>
            </a:r>
            <a:r>
              <a:rPr lang="es-CO" b="1" dirty="0"/>
              <a:t>esta área. Se necesitan nuevos modelos de negocio para incentivar la innovación y promover la cooperación entre los responsables políticos, los investigadores y la industria </a:t>
            </a:r>
            <a:r>
              <a:rPr lang="es-CO" b="1" dirty="0" smtClean="0"/>
              <a:t>farmacéutica; que garanticen </a:t>
            </a:r>
            <a:r>
              <a:rPr lang="es-CO" b="1" dirty="0"/>
              <a:t>que las nuevas tecnologías están disponibles a nivel mundial para prevenir, diagnosticar y tratar las infecciones </a:t>
            </a:r>
            <a:r>
              <a:rPr lang="es-CO" b="1" dirty="0" smtClean="0"/>
              <a:t>resistentes…¨</a:t>
            </a:r>
            <a:endParaRPr lang="es-CO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1249251" y="6038463"/>
            <a:ext cx="11835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Global </a:t>
            </a:r>
            <a:r>
              <a:rPr lang="es-CO" sz="1200" dirty="0" err="1"/>
              <a:t>action</a:t>
            </a:r>
            <a:r>
              <a:rPr lang="es-CO" sz="1200" dirty="0"/>
              <a:t> plan </a:t>
            </a:r>
            <a:r>
              <a:rPr lang="es-CO" sz="1200" dirty="0" err="1"/>
              <a:t>on</a:t>
            </a:r>
            <a:r>
              <a:rPr lang="es-CO" sz="1200" dirty="0"/>
              <a:t> </a:t>
            </a:r>
            <a:r>
              <a:rPr lang="es-CO" sz="1200" dirty="0" err="1"/>
              <a:t>antimicrobial</a:t>
            </a:r>
            <a:r>
              <a:rPr lang="es-CO" sz="1200" dirty="0"/>
              <a:t> </a:t>
            </a:r>
            <a:r>
              <a:rPr lang="es-CO" sz="1200" dirty="0" err="1"/>
              <a:t>resistance</a:t>
            </a:r>
            <a:r>
              <a:rPr lang="es-CO" sz="1200" dirty="0"/>
              <a:t> </a:t>
            </a:r>
            <a:r>
              <a:rPr lang="es-CO" sz="1200" dirty="0" smtClean="0"/>
              <a:t>.</a:t>
            </a:r>
            <a:r>
              <a:rPr lang="en-US" sz="1200" dirty="0" smtClean="0"/>
              <a:t>Draft </a:t>
            </a:r>
            <a:r>
              <a:rPr lang="en-US" sz="1200" dirty="0"/>
              <a:t>for consultation with Member States October 2014 .</a:t>
            </a:r>
            <a:r>
              <a:rPr lang="es-CO" sz="1200" dirty="0"/>
              <a:t> WHA67.25 </a:t>
            </a:r>
          </a:p>
        </p:txBody>
      </p:sp>
    </p:spTree>
    <p:extLst>
      <p:ext uri="{BB962C8B-B14F-4D97-AF65-F5344CB8AC3E}">
        <p14:creationId xmlns:p14="http://schemas.microsoft.com/office/powerpoint/2010/main" val="214100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4000" b="1" dirty="0" smtClean="0">
                <a:solidFill>
                  <a:srgbClr val="FFC000"/>
                </a:solidFill>
              </a:rPr>
              <a:t>Desarrollo de resistencia a antimicrobianos</a:t>
            </a:r>
            <a:endParaRPr lang="es-CO" sz="4000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12720"/>
            <a:ext cx="10662634" cy="456424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87626" y="6218685"/>
            <a:ext cx="1130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Mechanisms of β-lactam antimicrobial resistance and epidemiology </a:t>
            </a:r>
            <a:r>
              <a:rPr lang="en-US" sz="1200" dirty="0" smtClean="0"/>
              <a:t>of major </a:t>
            </a:r>
            <a:r>
              <a:rPr lang="en-US" sz="1200" dirty="0"/>
              <a:t>community- and </a:t>
            </a:r>
            <a:r>
              <a:rPr lang="en-US" sz="1200" dirty="0" smtClean="0"/>
              <a:t>healthcare-associated multidrug-resistant </a:t>
            </a:r>
            <a:r>
              <a:rPr lang="en-US" sz="1200" dirty="0"/>
              <a:t>bacteria. </a:t>
            </a:r>
            <a:r>
              <a:rPr lang="en-US" sz="1200" dirty="0" smtClean="0"/>
              <a:t>Tang S, </a:t>
            </a:r>
            <a:r>
              <a:rPr lang="en-US" sz="1200" dirty="0" err="1" smtClean="0"/>
              <a:t>Apisarnthanarak</a:t>
            </a:r>
            <a:r>
              <a:rPr lang="en-US" sz="1200" dirty="0"/>
              <a:t> </a:t>
            </a:r>
            <a:r>
              <a:rPr lang="en-US" sz="1200" dirty="0" smtClean="0"/>
              <a:t>A, Yang Hsu </a:t>
            </a:r>
            <a:r>
              <a:rPr lang="en-US" sz="1200" dirty="0"/>
              <a:t>L. Advanced Drug Delivery Reviews </a:t>
            </a:r>
            <a:r>
              <a:rPr lang="en-US" sz="1200" dirty="0" smtClean="0"/>
              <a:t>(2014</a:t>
            </a:r>
            <a:r>
              <a:rPr lang="en-US" sz="1200" dirty="0"/>
              <a:t>)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5464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undidad">
  <a:themeElements>
    <a:clrScheme name="Profundidad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undidad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undidad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Profundidad</Template>
  <TotalTime>799</TotalTime>
  <Words>2022</Words>
  <Application>Microsoft Office PowerPoint</Application>
  <PresentationFormat>Panorámica</PresentationFormat>
  <Paragraphs>162</Paragraphs>
  <Slides>43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7" baseType="lpstr">
      <vt:lpstr>Arial</vt:lpstr>
      <vt:lpstr>Corbel</vt:lpstr>
      <vt:lpstr>MyriadPro-Regular</vt:lpstr>
      <vt:lpstr>Profundidad</vt:lpstr>
      <vt:lpstr>Resistencia bacteriana,  un problema de salud publica  para Boyacá?</vt:lpstr>
      <vt:lpstr>Presentación de PowerPoint</vt:lpstr>
      <vt:lpstr>Resistencia bacteriana como fenómeno evolutivo</vt:lpstr>
      <vt:lpstr>La resistencia humana a las bacterias como mecanismo de evolución</vt:lpstr>
      <vt:lpstr>La resistencia bacteriana….gana.</vt:lpstr>
      <vt:lpstr>Betalactamasas…las bacterias vuelven a ganar…</vt:lpstr>
      <vt:lpstr>Desarrollo de nuevos antibióticos</vt:lpstr>
      <vt:lpstr>Por que no hay nuevos antibióticos?</vt:lpstr>
      <vt:lpstr>Desarrollo de resistencia a antimicrobianos</vt:lpstr>
      <vt:lpstr>La evolución: La unión europea obliga al desarrollo e investigación de nuevos antibióticos </vt:lpstr>
      <vt:lpstr>Nuevas armas …nuevos retos para las bacterias</vt:lpstr>
      <vt:lpstr>Bad Bugs, No Drugs: No ESKAPE! An Update from the Infectious Diseases Society of America</vt:lpstr>
      <vt:lpstr>Panorama mundial</vt:lpstr>
      <vt:lpstr>Situación mundial: resistencia bacteriana, nuevo flagelo:  Betalactamasas</vt:lpstr>
      <vt:lpstr>El primer informe mundial de la OMS sobre la resistencia a los antibióticos pone de manifiesto una grave amenaza para la salud pública en todo el mundo.  </vt:lpstr>
      <vt:lpstr>Resistencia bacteriana en aumento… carbapenemasas</vt:lpstr>
      <vt:lpstr>Carbapenemasas migran en el mundo</vt:lpstr>
      <vt:lpstr>Resistencia tipo metallobetalactamasas en P. aeruginosa….dispersión mundial</vt:lpstr>
      <vt:lpstr>Global action plan on antimicrobial resistance  Draft for consultation with Member States October 2014 . WHA67.25 </vt:lpstr>
      <vt:lpstr>WHA67.25 </vt:lpstr>
      <vt:lpstr>KPC distribución mundial</vt:lpstr>
      <vt:lpstr>NDM en el mundo en menos de 5 años</vt:lpstr>
      <vt:lpstr>MRSA: CA-MRSA / HA-MRSA/ LA-MRSA</vt:lpstr>
      <vt:lpstr>Resistencia tipo MRSA</vt:lpstr>
      <vt:lpstr>Enterococcus faecium resistente a la vancomicina: hemocultivos</vt:lpstr>
      <vt:lpstr>Executive Order -- Combating Antibiotic-Resistant Bacteria The White House.Office of the Press Secretary. September 18, 2014</vt:lpstr>
      <vt:lpstr>NATIONAL STRATEGY FOR COMBATING ANTIBIOTICRESISTANT BACTERIA </vt:lpstr>
      <vt:lpstr>SITUACION LATINOAMERICA</vt:lpstr>
      <vt:lpstr>Educación en resistencia antimicrobiana: Un problema de atención primaria</vt:lpstr>
      <vt:lpstr>Presentación de PowerPoint</vt:lpstr>
      <vt:lpstr>Presentación de PowerPoint</vt:lpstr>
      <vt:lpstr>REACT: </vt:lpstr>
      <vt:lpstr>La resistencia bacteriana en los países del área andina</vt:lpstr>
      <vt:lpstr>Resistencia bacteriana nosocomial en latinoamerica</vt:lpstr>
      <vt:lpstr>Situación Colombia: "Panorama nacional de la resistencia bacteriana como elemento fundamental para la seguridad del paciente"</vt:lpstr>
      <vt:lpstr>Colombia: resistencia a gramnegativos</vt:lpstr>
      <vt:lpstr>Colombia: resistencia gramnegativos no fermentadores</vt:lpstr>
      <vt:lpstr>Colombia: resistencia a grampositivos</vt:lpstr>
      <vt:lpstr>Presentación de PowerPoint</vt:lpstr>
      <vt:lpstr>NDM Colombia 2012 – 2014 (INS)</vt:lpstr>
      <vt:lpstr>Presentación de PowerPoint</vt:lpstr>
      <vt:lpstr>Situación Boyacá</vt:lpstr>
      <vt:lpstr>Situación Boyacá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73</cp:revision>
  <dcterms:created xsi:type="dcterms:W3CDTF">2014-10-16T12:34:12Z</dcterms:created>
  <dcterms:modified xsi:type="dcterms:W3CDTF">2014-11-19T23:31:07Z</dcterms:modified>
</cp:coreProperties>
</file>